
<file path=[Content_Types].xml><?xml version="1.0" encoding="utf-8"?>
<Types xmlns="http://schemas.openxmlformats.org/package/2006/content-types">
  <Default Extension="wmf" ContentType="image/x-wmf"/>
  <Default Extension="png" ContentType="image/png"/>
  <Default Extension="jpeg" ContentType="image/jpeg"/>
  <Default Extension="xml" ContentType="application/xml"/>
  <Default Extension="rels" ContentType="application/vnd.openxmlformats-package.relationships+xml"/>
  <Default Extension="bin" ContentType="application/vnd.openxmlformats-officedocument.oleObject"/>
  <Override PartName="/ppt/slides/slide3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2.xml" ContentType="application/vnd.openxmlformats-officedocument.presentationml.slid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presentation.xml" ContentType="application/vnd.openxmlformats-officedocument.presentationml.presentation.main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<Relationships xmlns="http://schemas.openxmlformats.org/package/2006/relationships"><Relationship Id="rId3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aveSubsetFonts="1">
  <p:sldMasterIdLst>
    <p:sldMasterId id="2147483648" r:id="rId1"/>
  </p:sldMasterIdLst>
  <p:sldIdLst>
    <p:sldId id="256" r:id="rId3"/>
    <p:sldId id="257" r:id="rId4"/>
    <p:sldId id="258" r:id="rId5"/>
  </p:sldIdLst>
  <p:sldSz cx="12192000" cy="6858000"/>
  <p:notesSz cx="12192000" cy="6858000"/>
  <p:defaultTextStyle>
    <a:defPPr>
      <a:defRPr lang="ru-RU"/>
    </a:defPPr>
    <a:lvl1pPr marL="0" algn="l" defTabSz="914400">
      <a:defRPr sz="18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>
      <a:defRPr sz="18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>
      <a:defRPr sz="18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>
      <a:defRPr sz="18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>
      <a:defRPr sz="18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>
      <a:defRPr sz="18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>
      <a:defRPr sz="18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>
      <a:defRPr sz="18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>
      <a:defRPr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 varScale="1">
        <p:scale>
          <a:sx n="100" d="100"/>
          <a:sy n="100" d="100"/>
        </p:scale>
        <p:origin x="378" y="90"/>
      </p:cViewPr>
      <p:guideLst>
        <p:guide pos="3840"/>
        <p:guide pos="2160" orient="horz"/>
      </p:guideLst>
    </p:cSldViewPr>
  </p:slideViewPr>
  <p:gridSpacing cx="72008" cy="72008"/>
</p:viewPr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presProps" Target="presProps.xml" /><Relationship Id="rId7" Type="http://schemas.openxmlformats.org/officeDocument/2006/relationships/tableStyles" Target="tableStyles.xml" /><Relationship Id="rId8" Type="http://schemas.openxmlformats.org/officeDocument/2006/relationships/viewProps" Target="viewProps.xml" /></Relationships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itle" userDrawn="1">
  <p:cSld name="Титульный слайд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 bwMode="auto"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 bwMode="auto"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>
              <a:defRPr/>
            </a:pPr>
            <a:r>
              <a:rPr lang="ru-RU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ru-RU"/>
              <a:t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vertTx" userDrawn="1">
  <p:cSld name="Заголовок и вертикальный текст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 bwMode="auto"/>
        <p:txBody>
          <a:bodyPr vert="eaVert"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ru-RU"/>
              <a:t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vertTitleAndTx" userDrawn="1">
  <p:cSld name="Вертикальный заголовок и текст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 bwMode="auto">
          <a:xfrm>
            <a:off x="8724900" y="365125"/>
            <a:ext cx="2628900" cy="5811838"/>
          </a:xfrm>
        </p:spPr>
        <p:txBody>
          <a:bodyPr vert="eaVert"/>
          <a:lstStyle/>
          <a:p>
            <a:pPr>
              <a:defRPr/>
            </a:pPr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 bwMode="auto">
          <a:xfrm>
            <a:off x="838200" y="365125"/>
            <a:ext cx="7734300" cy="5811838"/>
          </a:xfrm>
        </p:spPr>
        <p:txBody>
          <a:bodyPr vert="eaVert"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Fifth level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ru-RU"/>
              <a:t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obj" userDrawn="1">
  <p:cSld name="Заголовок и объект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Fifth level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ru-RU"/>
              <a:t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secHead" userDrawn="1">
  <p:cSld name="Заголовок раздела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 bwMode="auto"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ru-RU"/>
              <a:t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woObj" userDrawn="1">
  <p:cSld name="Два объекта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 bwMode="auto">
          <a:xfrm>
            <a:off x="838200" y="1825625"/>
            <a:ext cx="5181600" cy="4351338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 bwMode="auto">
          <a:xfrm>
            <a:off x="6172200" y="1825625"/>
            <a:ext cx="5181600" cy="4351338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ru-RU"/>
              <a:t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woTxTwoObj" userDrawn="1">
  <p:cSld name="Сравнение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839788" y="365125"/>
            <a:ext cx="10515600" cy="1325563"/>
          </a:xfrm>
        </p:spPr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 bwMode="auto"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 bwMode="auto">
          <a:xfrm>
            <a:off x="839788" y="2505074"/>
            <a:ext cx="5157787" cy="3684588"/>
          </a:xfrm>
        </p:spPr>
        <p:txBody>
          <a:bodyPr/>
          <a:lstStyle/>
          <a:p>
            <a:pPr lvl="0">
              <a:defRPr/>
            </a:pPr>
            <a:r>
              <a:rPr lang="ru-RU"/>
              <a:t>Click to edit Master text styles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 bwMode="auto"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 bwMode="auto">
          <a:xfrm>
            <a:off x="6172200" y="2505074"/>
            <a:ext cx="5183188" cy="3684588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ru-RU"/>
              <a:t/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itleOnly" userDrawn="1">
  <p:cSld name="Только заголовок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ru-RU"/>
              <a:t/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blank" userDrawn="1">
  <p:cSld name="Пустой слайд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ru-RU"/>
              <a:t/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objTx" userDrawn="1">
  <p:cSld name="Объект с подписью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 bwMode="auto"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auto"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ru-RU"/>
              <a:t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picTx" userDrawn="1">
  <p:cSld name="Рисунок с подписью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ChangeAspect="1" noGrp="1"/>
          </p:cNvSpPr>
          <p:nvPr>
            <p:ph type="pic" idx="1"/>
          </p:nvPr>
        </p:nvSpPr>
        <p:spPr bwMode="auto"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>
              <a:defRPr/>
            </a:pPr>
            <a:r>
              <a:rPr lang="ru-RU"/>
              <a:t>Click icon to add picture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auto"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ru-RU"/>
              <a:t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preserve="0">
  <p:cSld name="">
    <p:bg>
      <p:bgRef idx="1001">
        <a:schemeClr val="bg1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defRPr/>
            </a:pPr>
            <a:r>
              <a:rPr lang="ru-RU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defRPr/>
            </a:pPr>
            <a:r>
              <a:rPr lang="ru-RU"/>
              <a:t>Click to edit Master text styles</a:t>
            </a:r>
            <a:endParaRPr/>
          </a:p>
          <a:p>
            <a:pPr lvl="1">
              <a:defRPr/>
            </a:pPr>
            <a:r>
              <a:rPr lang="ru-RU"/>
              <a:t>Second level</a:t>
            </a:r>
            <a:endParaRPr/>
          </a:p>
          <a:p>
            <a:pPr lvl="2">
              <a:defRPr/>
            </a:pPr>
            <a:r>
              <a:rPr lang="ru-RU"/>
              <a:t>Third level</a:t>
            </a:r>
            <a:endParaRPr/>
          </a:p>
          <a:p>
            <a:pPr lvl="3">
              <a:defRPr/>
            </a:pPr>
            <a:r>
              <a:rPr lang="ru-RU"/>
              <a:t>Fourth level</a:t>
            </a:r>
            <a:endParaRPr/>
          </a:p>
          <a:p>
            <a:pPr lvl="4">
              <a:defRPr/>
            </a:pPr>
            <a:r>
              <a:rPr lang="ru-RU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CC18F51-09EC-435C-A3BA-64A766E099C0}" type="datetimeFigureOut">
              <a:rPr lang="ru-RU"/>
              <a:t/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 bwMode="auto"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08395586-F03A-48D1-94DF-16B239DF4FB5}" type="slidenum">
              <a:rPr lang="ru-RU"/>
              <a:t/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>
        <a:lnSpc>
          <a:spcPct val="90000"/>
        </a:lnSpc>
        <a:spcBef>
          <a:spcPts val="0"/>
        </a:spcBef>
        <a:buNone/>
        <a:defRPr sz="44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>
        <a:lnSpc>
          <a:spcPct val="90000"/>
        </a:lnSpc>
        <a:spcBef>
          <a:spcPts val="1000"/>
        </a:spcBef>
        <a:buFont typeface="Arial"/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s://appform.erdc.ru/#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1690481218" name="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 rot="0" flipH="0" flipV="0">
            <a:off x="-6623" y="3096"/>
            <a:ext cx="12205247" cy="6851806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719764627" name=""/>
          <p:cNvSpPr txBox="1"/>
          <p:nvPr/>
        </p:nvSpPr>
        <p:spPr bwMode="auto">
          <a:xfrm flipH="0" flipV="0">
            <a:off x="322574" y="165445"/>
            <a:ext cx="11517904" cy="6492599"/>
          </a:xfrm>
          <a:prstGeom prst="rect">
            <a:avLst/>
          </a:prstGeom>
          <a:noFill/>
        </p:spPr>
        <p:txBody>
          <a:bodyPr vertOverflow="overflow" horzOverflow="overflow" vert="horz" wrap="square" lIns="91440" tIns="45720" rIns="91440" bIns="45720" numCol="1" spcCol="0" rtlCol="0" fromWordArt="0" anchor="t" anchorCtr="0" forceAA="0" upright="0" compatLnSpc="0">
            <a:spAutoFit/>
          </a:bodyPr>
          <a:p>
            <a:pPr marL="450000" marR="595864" indent="214"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ru-RU" sz="1200">
                <a:latin typeface="Arial"/>
                <a:ea typeface="Arial"/>
                <a:cs typeface="Arial"/>
              </a:rPr>
              <a:t>В соответствии с постановлением Правительства РФ от 21.08.2015 № 878 на территориях муниципальных образований Михайловск</a:t>
            </a:r>
            <a:r>
              <a:rPr lang="ru-RU" sz="1200">
                <a:latin typeface="Arial"/>
                <a:ea typeface="Arial"/>
                <a:cs typeface="Arial"/>
              </a:rPr>
              <a:t>ого</a:t>
            </a:r>
            <a:r>
              <a:rPr lang="ru-RU" sz="1200">
                <a:latin typeface="Arial"/>
                <a:ea typeface="Arial"/>
                <a:cs typeface="Arial"/>
              </a:rPr>
              <a:t> муниципальн</a:t>
            </a:r>
            <a:r>
              <a:rPr lang="ru-RU" sz="1200">
                <a:latin typeface="Arial"/>
                <a:ea typeface="Arial"/>
                <a:cs typeface="Arial"/>
              </a:rPr>
              <a:t>ого</a:t>
            </a:r>
            <a:r>
              <a:rPr lang="ru-RU" sz="1200">
                <a:latin typeface="Arial"/>
                <a:ea typeface="Arial"/>
                <a:cs typeface="Arial"/>
              </a:rPr>
              <a:t> район</a:t>
            </a:r>
            <a:r>
              <a:rPr lang="ru-RU" sz="1200">
                <a:latin typeface="Arial"/>
                <a:ea typeface="Arial"/>
                <a:cs typeface="Arial"/>
              </a:rPr>
              <a:t>а</a:t>
            </a:r>
            <a:r>
              <a:rPr lang="ru-RU" sz="1200">
                <a:latin typeface="Arial"/>
                <a:ea typeface="Arial"/>
                <a:cs typeface="Arial"/>
              </a:rPr>
              <a:t>, Спасск</a:t>
            </a:r>
            <a:r>
              <a:rPr lang="ru-RU" sz="1200">
                <a:latin typeface="Arial"/>
                <a:ea typeface="Arial"/>
                <a:cs typeface="Arial"/>
              </a:rPr>
              <a:t>ого</a:t>
            </a:r>
            <a:r>
              <a:rPr lang="ru-RU" sz="1200">
                <a:latin typeface="Arial"/>
                <a:ea typeface="Arial"/>
                <a:cs typeface="Arial"/>
              </a:rPr>
              <a:t> муниципальн</a:t>
            </a:r>
            <a:r>
              <a:rPr lang="ru-RU" sz="1200">
                <a:latin typeface="Arial"/>
                <a:ea typeface="Arial"/>
                <a:cs typeface="Arial"/>
              </a:rPr>
              <a:t>ого</a:t>
            </a:r>
            <a:r>
              <a:rPr lang="ru-RU" sz="1200">
                <a:latin typeface="Arial"/>
                <a:ea typeface="Arial"/>
                <a:cs typeface="Arial"/>
              </a:rPr>
              <a:t> район</a:t>
            </a:r>
            <a:r>
              <a:rPr lang="ru-RU" sz="1200">
                <a:latin typeface="Arial"/>
                <a:ea typeface="Arial"/>
                <a:cs typeface="Arial"/>
              </a:rPr>
              <a:t>а</a:t>
            </a:r>
            <a:r>
              <a:rPr lang="ru-RU" sz="1200">
                <a:latin typeface="Arial"/>
                <a:ea typeface="Arial"/>
                <a:cs typeface="Arial"/>
              </a:rPr>
              <a:t>, Черниговск</a:t>
            </a:r>
            <a:r>
              <a:rPr lang="ru-RU" sz="1200">
                <a:latin typeface="Arial"/>
                <a:ea typeface="Arial"/>
                <a:cs typeface="Arial"/>
              </a:rPr>
              <a:t>ого</a:t>
            </a:r>
            <a:r>
              <a:rPr lang="ru-RU" sz="1200">
                <a:latin typeface="Arial"/>
                <a:ea typeface="Arial"/>
                <a:cs typeface="Arial"/>
              </a:rPr>
              <a:t> муниципальн</a:t>
            </a:r>
            <a:r>
              <a:rPr lang="ru-RU" sz="1200">
                <a:latin typeface="Arial"/>
                <a:ea typeface="Arial"/>
                <a:cs typeface="Arial"/>
              </a:rPr>
              <a:t>ого</a:t>
            </a:r>
            <a:r>
              <a:rPr lang="ru-RU" sz="1200">
                <a:latin typeface="Arial"/>
                <a:ea typeface="Arial"/>
                <a:cs typeface="Arial"/>
              </a:rPr>
              <a:t> район</a:t>
            </a:r>
            <a:r>
              <a:rPr lang="ru-RU" sz="1200">
                <a:latin typeface="Arial"/>
                <a:ea typeface="Arial"/>
                <a:cs typeface="Arial"/>
              </a:rPr>
              <a:t>а</a:t>
            </a:r>
            <a:r>
              <a:rPr lang="ru-RU" sz="1200">
                <a:latin typeface="Arial"/>
                <a:ea typeface="Arial"/>
                <a:cs typeface="Arial"/>
              </a:rPr>
              <a:t>, Яковлевск</a:t>
            </a:r>
            <a:r>
              <a:rPr lang="ru-RU" sz="1200">
                <a:latin typeface="Arial"/>
                <a:ea typeface="Arial"/>
                <a:cs typeface="Arial"/>
              </a:rPr>
              <a:t>ого</a:t>
            </a:r>
            <a:r>
              <a:rPr lang="ru-RU" sz="1200">
                <a:latin typeface="Arial"/>
                <a:ea typeface="Arial"/>
                <a:cs typeface="Arial"/>
              </a:rPr>
              <a:t> муниципальн</a:t>
            </a:r>
            <a:r>
              <a:rPr lang="ru-RU" sz="1200">
                <a:latin typeface="Arial"/>
                <a:ea typeface="Arial"/>
                <a:cs typeface="Arial"/>
              </a:rPr>
              <a:t>ого</a:t>
            </a:r>
            <a:r>
              <a:rPr lang="ru-RU" sz="1200">
                <a:latin typeface="Arial"/>
                <a:ea typeface="Arial"/>
                <a:cs typeface="Arial"/>
              </a:rPr>
              <a:t> район</a:t>
            </a:r>
            <a:r>
              <a:rPr lang="ru-RU" sz="1200">
                <a:latin typeface="Arial"/>
                <a:ea typeface="Arial"/>
                <a:cs typeface="Arial"/>
              </a:rPr>
              <a:t>а</a:t>
            </a:r>
            <a:r>
              <a:rPr lang="ru-RU" sz="1200">
                <a:latin typeface="Arial"/>
                <a:ea typeface="Arial"/>
                <a:cs typeface="Arial"/>
              </a:rPr>
              <a:t>, Хорольск</a:t>
            </a:r>
            <a:r>
              <a:rPr lang="ru-RU" sz="1200">
                <a:latin typeface="Arial"/>
                <a:ea typeface="Arial"/>
                <a:cs typeface="Arial"/>
              </a:rPr>
              <a:t>ого</a:t>
            </a:r>
            <a:r>
              <a:rPr lang="ru-RU" sz="1200">
                <a:latin typeface="Arial"/>
                <a:ea typeface="Arial"/>
                <a:cs typeface="Arial"/>
              </a:rPr>
              <a:t> муниципальн</a:t>
            </a:r>
            <a:r>
              <a:rPr lang="ru-RU" sz="1200">
                <a:latin typeface="Arial"/>
                <a:ea typeface="Arial"/>
                <a:cs typeface="Arial"/>
              </a:rPr>
              <a:t>ого</a:t>
            </a:r>
            <a:r>
              <a:rPr lang="ru-RU" sz="1200">
                <a:latin typeface="Arial"/>
                <a:ea typeface="Arial"/>
                <a:cs typeface="Arial"/>
              </a:rPr>
              <a:t> район</a:t>
            </a:r>
            <a:r>
              <a:rPr lang="ru-RU" sz="1200">
                <a:latin typeface="Arial"/>
                <a:ea typeface="Arial"/>
                <a:cs typeface="Arial"/>
              </a:rPr>
              <a:t>а</a:t>
            </a:r>
            <a:r>
              <a:rPr lang="ru-RU" sz="1200">
                <a:latin typeface="Arial"/>
                <a:ea typeface="Arial"/>
                <a:cs typeface="Arial"/>
              </a:rPr>
              <a:t>, Октябрьск</a:t>
            </a:r>
            <a:r>
              <a:rPr lang="ru-RU" sz="1200">
                <a:latin typeface="Arial"/>
                <a:ea typeface="Arial"/>
                <a:cs typeface="Arial"/>
              </a:rPr>
              <a:t>ого</a:t>
            </a:r>
            <a:r>
              <a:rPr lang="ru-RU" sz="1200">
                <a:latin typeface="Arial"/>
                <a:ea typeface="Arial"/>
                <a:cs typeface="Arial"/>
              </a:rPr>
              <a:t> муниципальн</a:t>
            </a:r>
            <a:r>
              <a:rPr lang="ru-RU" sz="1200">
                <a:latin typeface="Arial"/>
                <a:ea typeface="Arial"/>
                <a:cs typeface="Arial"/>
              </a:rPr>
              <a:t>ого</a:t>
            </a:r>
            <a:r>
              <a:rPr lang="ru-RU" sz="1200">
                <a:latin typeface="Arial"/>
                <a:ea typeface="Arial"/>
                <a:cs typeface="Arial"/>
              </a:rPr>
              <a:t> район</a:t>
            </a:r>
            <a:r>
              <a:rPr lang="ru-RU" sz="1200">
                <a:latin typeface="Arial"/>
                <a:ea typeface="Arial"/>
                <a:cs typeface="Arial"/>
              </a:rPr>
              <a:t>а</a:t>
            </a:r>
            <a:r>
              <a:rPr lang="ru-RU" sz="1200">
                <a:latin typeface="Arial"/>
                <a:ea typeface="Arial"/>
                <a:cs typeface="Arial"/>
              </a:rPr>
              <a:t> и Уссурийского</a:t>
            </a:r>
            <a:r>
              <a:rPr lang="ru-RU" sz="1200">
                <a:latin typeface="Arial"/>
                <a:ea typeface="Arial"/>
                <a:cs typeface="Arial"/>
              </a:rPr>
              <a:t>, Артемовского, Арсеньевского</a:t>
            </a:r>
            <a:r>
              <a:rPr lang="ru-RU" sz="1200">
                <a:latin typeface="Arial"/>
                <a:ea typeface="Arial"/>
                <a:cs typeface="Arial"/>
              </a:rPr>
              <a:t> городских округов Приморского края создана </a:t>
            </a:r>
            <a:r>
              <a:rPr lang="ru-RU" sz="1200" b="1">
                <a:latin typeface="Arial"/>
                <a:ea typeface="Arial"/>
                <a:cs typeface="Arial"/>
              </a:rPr>
              <a:t>т</a:t>
            </a:r>
            <a:r>
              <a:rPr lang="ru-RU" sz="1200" b="1">
                <a:latin typeface="Arial"/>
                <a:ea typeface="Arial"/>
                <a:cs typeface="Arial"/>
              </a:rPr>
              <a:t>е</a:t>
            </a:r>
            <a:r>
              <a:rPr lang="ru-RU" sz="1200" b="1">
                <a:latin typeface="Arial"/>
                <a:ea typeface="Arial"/>
                <a:cs typeface="Arial"/>
              </a:rPr>
              <a:t>рритория опережающего развития «Михайловский» (ТОР «Михайловский»).</a:t>
            </a:r>
            <a:endParaRPr sz="1200">
              <a:latin typeface="Arial"/>
              <a:cs typeface="Arial"/>
            </a:endParaRPr>
          </a:p>
          <a:p>
            <a:pPr marL="450000" marR="0" indent="214" algn="l">
              <a:lnSpc>
                <a:spcPct val="100000"/>
              </a:lnSpc>
              <a:spcAft>
                <a:spcPts val="0"/>
              </a:spcAft>
              <a:defRPr/>
            </a:pPr>
            <a:endParaRPr sz="1200">
              <a:latin typeface="Arial"/>
              <a:cs typeface="Arial"/>
            </a:endParaRPr>
          </a:p>
          <a:p>
            <a:pPr marL="450000" marR="0" indent="214" algn="l">
              <a:lnSpc>
                <a:spcPct val="150000"/>
              </a:lnSpc>
              <a:spcAft>
                <a:spcPts val="0"/>
              </a:spcAft>
              <a:defRPr/>
            </a:pPr>
            <a:r>
              <a:rPr lang="ru-RU" sz="1200">
                <a:latin typeface="Arial"/>
                <a:ea typeface="Arial"/>
                <a:cs typeface="Arial"/>
              </a:rPr>
              <a:t>Специализация</a:t>
            </a:r>
            <a:r>
              <a:rPr lang="ru-RU" sz="1200" b="1">
                <a:latin typeface="Arial"/>
                <a:ea typeface="Arial"/>
                <a:cs typeface="Arial"/>
              </a:rPr>
              <a:t> ТОР «МИХАЙЛОВСКИЙ» </a:t>
            </a:r>
            <a:r>
              <a:rPr lang="ru-RU" sz="1200">
                <a:latin typeface="Arial"/>
                <a:ea typeface="Arial"/>
                <a:cs typeface="Arial"/>
              </a:rPr>
              <a:t>– сельское хозяйство и пищевая промышленность (свиноводство, выращивание сои, кукурузы, овощей закрытого грунта, производство комбикормов).</a:t>
            </a:r>
            <a:endParaRPr sz="1200">
              <a:latin typeface="Arial"/>
              <a:ea typeface="Arial"/>
              <a:cs typeface="Arial"/>
            </a:endParaRPr>
          </a:p>
          <a:p>
            <a:pPr marL="450000" marR="0" indent="214" algn="l">
              <a:lnSpc>
                <a:spcPct val="150000"/>
              </a:lnSpc>
              <a:spcAft>
                <a:spcPts val="0"/>
              </a:spcAft>
              <a:defRPr/>
            </a:pPr>
            <a:endParaRPr lang="ru-RU" sz="1200">
              <a:latin typeface="Arial"/>
              <a:ea typeface="Arial"/>
              <a:cs typeface="Arial"/>
            </a:endParaRPr>
          </a:p>
          <a:p>
            <a:pPr marL="0" marR="0" indent="450000">
              <a:lnSpc>
                <a:spcPct val="150000"/>
              </a:lnSpc>
              <a:defRPr/>
            </a:pPr>
            <a:r>
              <a:rPr lang="ru-RU" sz="1200" b="1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ЛЬГОТЫ ПО НАЛОГАМ И СТРАХОВЫМ ВЗНОСАМ</a:t>
            </a:r>
            <a:endParaRPr sz="1200" b="1" i="0" u="none" strike="noStrike" cap="none" spc="0">
              <a:solidFill>
                <a:schemeClr val="tx1"/>
              </a:solidFill>
              <a:latin typeface="Arial"/>
              <a:cs typeface="Arial"/>
            </a:endParaRPr>
          </a:p>
          <a:p>
            <a:pPr marL="667793" marR="0" indent="-217793">
              <a:lnSpc>
                <a:spcPct val="150000"/>
              </a:lnSpc>
              <a:buFont typeface="Arial"/>
              <a:buChar char="•"/>
              <a:defRPr/>
            </a:pPr>
            <a:r>
              <a:rPr lang="ru-RU" sz="1200" b="0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0% налог на прибыль. В течение 5 лет с момента получения первой прибыли, последующие 5 лет 10%</a:t>
            </a:r>
            <a:endParaRPr lang="ru-RU" sz="1200" b="0" i="0" u="none" strike="noStrike" cap="none" spc="0">
              <a:solidFill>
                <a:schemeClr val="tx1"/>
              </a:solidFill>
              <a:latin typeface="Arial"/>
              <a:cs typeface="Arial"/>
            </a:endParaRPr>
          </a:p>
          <a:p>
            <a:pPr marL="667793" marR="0" indent="-217793">
              <a:lnSpc>
                <a:spcPct val="150000"/>
              </a:lnSpc>
              <a:buFont typeface="Arial"/>
              <a:buChar char="•"/>
              <a:defRPr/>
            </a:pPr>
            <a:r>
              <a:rPr lang="ru-RU" sz="1200" b="0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0% налог на землю. В течение первых 3 лет</a:t>
            </a:r>
            <a:endParaRPr lang="ru-RU" sz="1200" b="0" i="0" u="none" strike="noStrike" cap="none" spc="0">
              <a:solidFill>
                <a:schemeClr val="tx1"/>
              </a:solidFill>
              <a:latin typeface="Arial"/>
              <a:cs typeface="Arial"/>
            </a:endParaRPr>
          </a:p>
          <a:p>
            <a:pPr marL="667793" marR="0" indent="-217793">
              <a:lnSpc>
                <a:spcPct val="150000"/>
              </a:lnSpc>
              <a:buFont typeface="Arial"/>
              <a:buChar char="•"/>
              <a:defRPr/>
            </a:pPr>
            <a:r>
              <a:rPr lang="ru-RU" sz="1200" b="0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0% налоги на имущество организаций. В течении первых 5 лет, последующие 5 лет  0,5% </a:t>
            </a:r>
            <a:endParaRPr lang="ru-RU" sz="1200" b="0" i="0" u="none" strike="noStrike" cap="none" spc="0">
              <a:solidFill>
                <a:schemeClr val="tx1"/>
              </a:solidFill>
              <a:latin typeface="Arial"/>
              <a:cs typeface="Arial"/>
            </a:endParaRPr>
          </a:p>
          <a:p>
            <a:pPr marL="667793" marR="0" indent="-217793">
              <a:lnSpc>
                <a:spcPct val="150000"/>
              </a:lnSpc>
              <a:buFont typeface="Arial"/>
              <a:buChar char="•"/>
              <a:defRPr/>
            </a:pPr>
            <a:r>
              <a:rPr lang="ru-RU" sz="1200" b="0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7,6 % единый социальный налог</a:t>
            </a:r>
            <a:r>
              <a:rPr lang="ru-RU" sz="1200" b="0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	</a:t>
            </a:r>
            <a:endParaRPr lang="ru-RU" sz="1200" b="0" i="0" u="none" strike="noStrike" cap="none" spc="0">
              <a:solidFill>
                <a:schemeClr val="tx1"/>
              </a:solidFill>
              <a:latin typeface="Arial"/>
              <a:ea typeface="Arial"/>
              <a:cs typeface="Arial"/>
            </a:endParaRPr>
          </a:p>
          <a:p>
            <a:pPr marL="667793" marR="0" indent="-217793">
              <a:lnSpc>
                <a:spcPct val="150000"/>
              </a:lnSpc>
              <a:buFont typeface="Arial"/>
              <a:buChar char="•"/>
              <a:defRPr/>
            </a:pPr>
            <a:r>
              <a:rPr lang="ru-RU" sz="1200" b="0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0% понижающий коэффициент для налога на добычу полезных ископаемых</a:t>
            </a:r>
            <a:endParaRPr lang="ru-RU" sz="1200" b="0" i="0" u="none" strike="noStrike" cap="none" spc="0">
              <a:solidFill>
                <a:schemeClr val="tx1"/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  <a:defRPr/>
            </a:pPr>
            <a:endParaRPr lang="ru-RU" sz="1200" b="0" i="0" u="none" strike="noStrike" cap="none" spc="0">
              <a:solidFill>
                <a:schemeClr val="tx1"/>
              </a:solidFill>
              <a:latin typeface="Arial"/>
              <a:cs typeface="Arial"/>
            </a:endParaRPr>
          </a:p>
          <a:p>
            <a:pPr marL="450000" marR="0" indent="0">
              <a:lnSpc>
                <a:spcPct val="150000"/>
              </a:lnSpc>
              <a:defRPr/>
            </a:pPr>
            <a:r>
              <a:rPr lang="ru-RU" sz="1200" b="1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АДМИНИСТРАТИВНЫЕ ПРЕФЕРЕНЦИИ</a:t>
            </a:r>
            <a:endParaRPr sz="1200" b="1" i="0" u="none" strike="noStrike" cap="none" spc="0">
              <a:solidFill>
                <a:schemeClr val="tx1"/>
              </a:solidFill>
              <a:latin typeface="Arial"/>
              <a:cs typeface="Arial"/>
            </a:endParaRPr>
          </a:p>
          <a:p>
            <a:pPr marL="667793" marR="0" indent="-217793">
              <a:lnSpc>
                <a:spcPct val="150000"/>
              </a:lnSpc>
              <a:buFont typeface="Arial"/>
              <a:buChar char="•"/>
              <a:defRPr/>
            </a:pPr>
            <a:r>
              <a:rPr lang="ru-RU" sz="1200" b="0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Режим «одного окна» для инвестора</a:t>
            </a:r>
            <a:endParaRPr lang="ru-RU" sz="1200" b="0" i="0" u="none" strike="noStrike" cap="none" spc="0">
              <a:solidFill>
                <a:schemeClr val="tx1"/>
              </a:solidFill>
              <a:latin typeface="Arial"/>
              <a:cs typeface="Arial"/>
            </a:endParaRPr>
          </a:p>
          <a:p>
            <a:pPr marL="667793" marR="0" indent="-217793">
              <a:lnSpc>
                <a:spcPct val="150000"/>
              </a:lnSpc>
              <a:buFont typeface="Arial"/>
              <a:buChar char="•"/>
              <a:defRPr/>
            </a:pPr>
            <a:r>
              <a:rPr lang="ru-RU" sz="1200" b="0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Возможность применения процедуры свободной таможенной зоны (СТЗ)</a:t>
            </a:r>
            <a:endParaRPr lang="ru-RU" sz="1200" b="0" i="0" u="none" strike="noStrike" cap="none" spc="0">
              <a:solidFill>
                <a:schemeClr val="tx1"/>
              </a:solidFill>
              <a:latin typeface="Arial"/>
              <a:cs typeface="Arial"/>
            </a:endParaRPr>
          </a:p>
          <a:p>
            <a:pPr marL="667793" marR="0" indent="-217793">
              <a:lnSpc>
                <a:spcPct val="150000"/>
              </a:lnSpc>
              <a:buFont typeface="Arial"/>
              <a:buChar char="•"/>
              <a:defRPr/>
            </a:pPr>
            <a:r>
              <a:rPr lang="ru-RU" sz="1200" b="0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Право управляющей компании на защиту резидентов в суде</a:t>
            </a:r>
            <a:endParaRPr lang="ru-RU" sz="1200" b="0" i="0" u="none" strike="noStrike" cap="none" spc="0">
              <a:solidFill>
                <a:schemeClr val="tx1"/>
              </a:solidFill>
              <a:latin typeface="Arial"/>
              <a:cs typeface="Arial"/>
            </a:endParaRPr>
          </a:p>
          <a:p>
            <a:pPr marL="667793" marR="0" indent="-217793">
              <a:lnSpc>
                <a:spcPct val="150000"/>
              </a:lnSpc>
              <a:buFont typeface="Arial"/>
              <a:buChar char="•"/>
              <a:defRPr/>
            </a:pPr>
            <a:r>
              <a:rPr lang="ru-RU" sz="1200" b="0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Привлечение иностранной рабочей силы без учета квот</a:t>
            </a:r>
            <a:endParaRPr lang="ru-RU" sz="1200" b="0" i="0" u="none" strike="noStrike" cap="none" spc="0">
              <a:solidFill>
                <a:schemeClr val="tx1"/>
              </a:solidFill>
              <a:latin typeface="Arial"/>
              <a:cs typeface="Arial"/>
            </a:endParaRPr>
          </a:p>
          <a:p>
            <a:pPr marL="667793" marR="0" indent="-217793">
              <a:lnSpc>
                <a:spcPct val="150000"/>
              </a:lnSpc>
              <a:buFont typeface="Arial"/>
              <a:buChar char="•"/>
              <a:defRPr/>
            </a:pPr>
            <a:r>
              <a:rPr lang="ru-RU" sz="1200" b="0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Предоставление земельного участка для реализации инвестиционного проекта, </a:t>
            </a:r>
            <a:endParaRPr lang="ru-RU" sz="1200" b="0" i="0" u="none" strike="noStrike" cap="none" spc="0">
              <a:solidFill>
                <a:schemeClr val="tx1"/>
              </a:solidFill>
              <a:latin typeface="Arial"/>
              <a:cs typeface="Arial"/>
            </a:endParaRPr>
          </a:p>
          <a:p>
            <a:pPr marL="667793" marR="0" indent="-217793">
              <a:lnSpc>
                <a:spcPct val="150000"/>
              </a:lnSpc>
              <a:buFont typeface="Arial"/>
              <a:buChar char="•"/>
              <a:defRPr/>
            </a:pPr>
            <a:r>
              <a:rPr lang="ru-RU" sz="1200" b="0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Возможность выкупа земельного участка</a:t>
            </a:r>
            <a:endParaRPr lang="ru-RU" sz="1200" b="0" i="0" u="none" strike="noStrike" cap="none" spc="0">
              <a:solidFill>
                <a:schemeClr val="tx1"/>
              </a:solidFill>
              <a:latin typeface="Arial"/>
              <a:ea typeface="Arial"/>
              <a:cs typeface="Arial"/>
            </a:endParaRPr>
          </a:p>
          <a:p>
            <a:pPr marL="667793" marR="0" indent="-217793">
              <a:lnSpc>
                <a:spcPct val="150000"/>
              </a:lnSpc>
              <a:buFont typeface="Arial"/>
              <a:buChar char="•"/>
              <a:defRPr/>
            </a:pPr>
            <a:r>
              <a:rPr lang="ru-RU" sz="1200" b="0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Готовая инфраструктура</a:t>
            </a:r>
            <a:endParaRPr lang="ru-RU" sz="1200" b="0" i="0" u="none" strike="noStrike" cap="none" spc="0">
              <a:solidFill>
                <a:schemeClr val="tx1"/>
              </a:solidFill>
              <a:latin typeface="Arial"/>
              <a:cs typeface="Arial"/>
            </a:endParaRPr>
          </a:p>
          <a:p>
            <a:pPr marL="667793" marR="0" indent="-217793">
              <a:lnSpc>
                <a:spcPct val="150000"/>
              </a:lnSpc>
              <a:buFont typeface="Arial"/>
              <a:buChar char="•"/>
              <a:defRPr/>
            </a:pPr>
            <a:r>
              <a:rPr lang="ru-RU" sz="1200" b="0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сокращенные сроки проведения проверок</a:t>
            </a:r>
            <a:endParaRPr lang="ru-RU" sz="1200" b="0" i="0" u="none" strike="noStrike" cap="none" spc="0">
              <a:solidFill>
                <a:schemeClr val="tx1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798806338" name=""/>
          <p:cNvSpPr txBox="1"/>
          <p:nvPr/>
        </p:nvSpPr>
        <p:spPr bwMode="auto">
          <a:xfrm flipH="0" flipV="0">
            <a:off x="322574" y="721856"/>
            <a:ext cx="11523664" cy="3840840"/>
          </a:xfrm>
          <a:prstGeom prst="rect">
            <a:avLst/>
          </a:prstGeom>
          <a:noFill/>
        </p:spPr>
        <p:txBody>
          <a:bodyPr vertOverflow="overflow" horzOverflow="overflow" vert="horz" wrap="square" lIns="91440" tIns="45720" rIns="91440" bIns="45720" numCol="1" spcCol="0" rtlCol="0" fromWordArt="0" anchor="t" anchorCtr="0" forceAA="0" upright="0" compatLnSpc="0">
            <a:spAutoFit/>
          </a:bodyPr>
          <a:p>
            <a:pPr marL="450000" marR="0" indent="214" algn="l">
              <a:lnSpc>
                <a:spcPct val="100000"/>
              </a:lnSpc>
              <a:spcAft>
                <a:spcPts val="0"/>
              </a:spcAft>
              <a:defRPr/>
            </a:pPr>
            <a:endParaRPr sz="1200">
              <a:latin typeface="Arial"/>
              <a:cs typeface="Arial"/>
            </a:endParaRPr>
          </a:p>
          <a:p>
            <a:pPr marL="450000" marR="0" indent="0">
              <a:lnSpc>
                <a:spcPct val="150000"/>
              </a:lnSpc>
              <a:defRPr/>
            </a:pPr>
            <a:r>
              <a:rPr lang="ru-RU" sz="1200" b="1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ТРЕБОВАНИЯ К ИНВЕСТОРУ</a:t>
            </a:r>
            <a:endParaRPr sz="1200" b="1" i="0" u="none" strike="noStrike" cap="none" spc="0">
              <a:solidFill>
                <a:schemeClr val="tx1"/>
              </a:solidFill>
              <a:latin typeface="Arial"/>
              <a:cs typeface="Arial"/>
            </a:endParaRPr>
          </a:p>
          <a:p>
            <a:pPr marL="667792" marR="0" indent="-217792">
              <a:lnSpc>
                <a:spcPct val="150000"/>
              </a:lnSpc>
              <a:buFont typeface="Arial"/>
              <a:buChar char="•"/>
              <a:defRPr/>
            </a:pPr>
            <a:r>
              <a:rPr lang="ru-RU" sz="1200" b="0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Регистрация ЮЛ или ИП осуществляется на территории ТОР «Михайловский»</a:t>
            </a:r>
            <a:endParaRPr sz="1200" b="0" i="0" u="none" strike="noStrike" cap="none" spc="0">
              <a:solidFill>
                <a:schemeClr val="tx1"/>
              </a:solidFill>
              <a:latin typeface="Arial"/>
              <a:cs typeface="Arial"/>
            </a:endParaRPr>
          </a:p>
          <a:p>
            <a:pPr marL="667792" marR="0" indent="-217792">
              <a:lnSpc>
                <a:spcPct val="150000"/>
              </a:lnSpc>
              <a:buFont typeface="Arial"/>
              <a:buChar char="•"/>
              <a:defRPr/>
            </a:pPr>
            <a:r>
              <a:rPr lang="ru-RU" sz="1200" b="0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Заявитель не имеет филиалов и представительств за переделами ТОР «Михайловский»</a:t>
            </a:r>
            <a:endParaRPr sz="1200" b="0" i="0" u="none" strike="noStrike" cap="none" spc="0">
              <a:solidFill>
                <a:schemeClr val="tx1"/>
              </a:solidFill>
              <a:latin typeface="Arial"/>
              <a:cs typeface="Arial"/>
            </a:endParaRPr>
          </a:p>
          <a:p>
            <a:pPr marL="667792" marR="0" indent="-217792">
              <a:lnSpc>
                <a:spcPct val="150000"/>
              </a:lnSpc>
              <a:buFont typeface="Arial"/>
              <a:buChar char="•"/>
              <a:defRPr/>
            </a:pPr>
            <a:r>
              <a:rPr lang="ru-RU" sz="1200" b="0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Объем капитальных вложений не менее 500 тыс. руб</a:t>
            </a:r>
            <a:endParaRPr sz="1200" b="0" i="0" u="none" strike="noStrike" cap="none" spc="0">
              <a:solidFill>
                <a:schemeClr val="tx1"/>
              </a:solidFill>
              <a:latin typeface="Arial"/>
              <a:cs typeface="Arial"/>
            </a:endParaRPr>
          </a:p>
          <a:p>
            <a:pPr marL="667792" marR="0" indent="-217792">
              <a:lnSpc>
                <a:spcPct val="150000"/>
              </a:lnSpc>
              <a:buFont typeface="Arial"/>
              <a:buChar char="•"/>
              <a:defRPr/>
            </a:pPr>
            <a:r>
              <a:rPr lang="ru-RU" sz="1200" b="0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Виды предпринимательской деятельности, должны соответствовать  видам деятельности ТОР «Михайловский»</a:t>
            </a:r>
            <a:endParaRPr sz="1200" b="0" i="0" u="none" strike="noStrike" cap="none" spc="0">
              <a:solidFill>
                <a:schemeClr val="tx1"/>
              </a:solidFill>
              <a:latin typeface="Arial"/>
              <a:cs typeface="Arial"/>
            </a:endParaRPr>
          </a:p>
          <a:p>
            <a:pPr marL="450000" marR="0" indent="0">
              <a:lnSpc>
                <a:spcPct val="150000"/>
              </a:lnSpc>
              <a:defRPr/>
            </a:pPr>
            <a:endParaRPr lang="ru-RU" sz="1200" b="1" i="0" u="none" strike="noStrike" cap="none" spc="0">
              <a:solidFill>
                <a:schemeClr val="tx1"/>
              </a:solidFill>
              <a:latin typeface="Arial"/>
              <a:ea typeface="Arial"/>
              <a:cs typeface="Arial"/>
            </a:endParaRPr>
          </a:p>
          <a:p>
            <a:pPr marL="450000" marR="0" indent="0">
              <a:lnSpc>
                <a:spcPct val="150000"/>
              </a:lnSpc>
              <a:defRPr/>
            </a:pPr>
            <a:r>
              <a:rPr lang="ru-RU" sz="1200" b="1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ПОРЯДОК ПОЛУЧЕНИЯ СТАТУСА РЕЗИДЕНТА ТОР «МИХАЙЛОВСКИЙ»</a:t>
            </a:r>
            <a:endParaRPr lang="ru-RU" sz="1200" b="1" i="0" u="none" strike="noStrike" cap="none" spc="0">
              <a:solidFill>
                <a:schemeClr val="tx1"/>
              </a:solidFill>
              <a:latin typeface="Arial"/>
              <a:ea typeface="Arial"/>
              <a:cs typeface="Arial"/>
            </a:endParaRPr>
          </a:p>
          <a:p>
            <a:pPr marL="667793" marR="0" indent="-217793">
              <a:lnSpc>
                <a:spcPct val="150000"/>
              </a:lnSpc>
              <a:buFont typeface="Arial"/>
              <a:buChar char="•"/>
              <a:defRPr/>
            </a:pPr>
            <a:r>
              <a:rPr lang="ru-RU" sz="1200" b="0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Проработка и упаковка проекта с КРДВ/дочерней компанией в регионе</a:t>
            </a:r>
            <a:endParaRPr lang="ru-RU" sz="1200" b="0" i="0" u="none" strike="noStrike" cap="none" spc="0">
              <a:solidFill>
                <a:schemeClr val="tx1"/>
              </a:solidFill>
              <a:latin typeface="Arial"/>
              <a:cs typeface="Arial"/>
            </a:endParaRPr>
          </a:p>
          <a:p>
            <a:pPr marL="667793" marR="0" indent="-217793">
              <a:lnSpc>
                <a:spcPct val="150000"/>
              </a:lnSpc>
              <a:buFont typeface="Arial"/>
              <a:buChar char="•"/>
              <a:defRPr/>
            </a:pPr>
            <a:r>
              <a:rPr lang="ru-RU" sz="1200" b="0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Подача заявки и документов по ссылке </a:t>
            </a:r>
            <a:r>
              <a:rPr lang="ru-RU" sz="1200" b="0" i="0" u="sng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  <a:hlinkClick r:id="rId2" tooltip="https://appform.erdc.ru/#/"/>
              </a:rPr>
              <a:t>https://appform.erdc.ru/#/</a:t>
            </a:r>
            <a:r>
              <a:rPr lang="ru-RU" sz="1200" b="0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  </a:t>
            </a:r>
            <a:endParaRPr lang="ru-RU" sz="1200" b="0" i="0" u="none" strike="noStrike" cap="none" spc="0">
              <a:solidFill>
                <a:schemeClr val="tx1"/>
              </a:solidFill>
              <a:latin typeface="Arial"/>
              <a:cs typeface="Arial"/>
            </a:endParaRPr>
          </a:p>
          <a:p>
            <a:pPr marL="667793" marR="0" indent="-217793">
              <a:lnSpc>
                <a:spcPct val="150000"/>
              </a:lnSpc>
              <a:buFont typeface="Arial"/>
              <a:buChar char="•"/>
              <a:defRPr/>
            </a:pPr>
            <a:r>
              <a:rPr lang="ru-RU" sz="1200" b="0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Заключение соглашений в реестре резидентов.</a:t>
            </a:r>
            <a:endParaRPr lang="ru-RU" sz="1200" b="0" i="0" u="none" strike="noStrike" cap="none" spc="0">
              <a:solidFill>
                <a:schemeClr val="tx1"/>
              </a:solidFill>
              <a:latin typeface="Arial"/>
              <a:ea typeface="Arial"/>
              <a:cs typeface="Arial"/>
            </a:endParaRPr>
          </a:p>
          <a:p>
            <a:pPr marL="450000" marR="0" indent="0">
              <a:lnSpc>
                <a:spcPct val="150000"/>
              </a:lnSpc>
              <a:defRPr/>
            </a:pPr>
            <a:endParaRPr lang="ru-RU" sz="1200" b="0" i="0" u="none" strike="noStrike" cap="none" spc="0">
              <a:solidFill>
                <a:schemeClr val="tx1"/>
              </a:solidFill>
              <a:latin typeface="Arial"/>
              <a:cs typeface="Arial"/>
            </a:endParaRPr>
          </a:p>
          <a:p>
            <a:pPr marL="450000" marR="807544" indent="214"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ru-RU" sz="1200" b="1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По состоянию на 1 января 2024 года</a:t>
            </a:r>
            <a:r>
              <a:rPr lang="ru-RU" sz="1200" b="0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 на территории Уссурийского городского округа реализуют инвестиционные проекты 2 резидента ТОР «Михайловский». В свои проекты резиденты ТОР «Михайловский» планируют вложить более 9,7 млрд. рублей и создать 680 рабочих мест.</a:t>
            </a:r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theme/_rels/theme1.xml.rels><?xml version="1.0" encoding="UTF-8" standalone="yes"?><Relationships xmlns="http://schemas.openxmlformats.org/package/2006/relationships"></Relationships>
</file>

<file path=ppt/theme/theme1.xml><?xml version="1.0" encoding="utf-8"?>
<a:theme xmlns:a="http://schemas.openxmlformats.org/drawingml/2006/main" xmlns:r="http://schemas.openxmlformats.org/officeDocument/2006/relationships" xmlns:p="http://schemas.openxmlformats.org/presentationml/2006/main" name="Office Theme">
  <a:themeElements>
    <a:clrScheme name="New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 Theme">
      <a:fillStyleLst>
        <a:solidFill>
          <a:schemeClr val="phClr"/>
        </a:solidFill>
        <a:gradFill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Pages>0</Pages>
  <Words>0</Words>
  <Characters>0</Characters>
  <CharactersWithSpaces>0</CharactersWithSpaces>
  <Application>Р7-Офис/2024.1.3.422</Application>
  <DocSecurity>0</DocSecurity>
  <PresentationFormat>Widescreen</PresentationFormat>
  <Lines>0</Lines>
  <Paragraphs>0</Paragraphs>
  <Slides>3</Slides>
  <Notes>3</Notes>
  <HiddenSlides>0</HiddenSlides>
  <MMClips>2</MMClips>
  <ScaleCrop>0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Theme 1</vt:lpstr>
      <vt:lpstr>Slide 1</vt:lpstr>
      <vt:lpstr>Slide 2</vt:lpstr>
      <vt:lpstr>Slide 3</vt:lpstr>
    </vt:vector>
  </TitlesOfParts>
  <Manager/>
  <Company/>
  <LinksUpToDate>0</LinksUpToDate>
  <SharedDoc>0</SharedDoc>
  <HyperlinkBase/>
  <HyperlinksChanged>0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/>
  <dc:identifier/>
  <dc:language/>
  <cp:lastModifiedBy/>
  <cp:revision>6</cp:revision>
  <dcterms:created xsi:type="dcterms:W3CDTF">2012-12-03T06:56:55Z</dcterms:created>
  <dcterms:modified xsi:type="dcterms:W3CDTF">2024-04-19T01:57:37Z</dcterms:modified>
  <cp:category/>
  <cp:contentStatus/>
  <cp:version/>
</cp:coreProperties>
</file>