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No Style, Table Grid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solidFill>
                <a:schemeClr val="dk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  <a:fill>
          <a:solidFill>
            <a:schemeClr val="lt1"/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solidFill>
                <a:schemeClr val="l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F1AB2-1976-4502-BF36-3FF5EA218861}" styleName="Medium Style 4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7AC3CCA-C797-4891-BE02-D94E43425B78}" styleName="Medium Style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  <a:fill>
          <a:solidFill>
            <a:schemeClr val="dk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dk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90" d="100"/>
          <a:sy n="90" d="100"/>
        </p:scale>
        <p:origin x="370" y="-302"/>
      </p:cViewPr>
      <p:guideLst>
        <p:guide pos="2160" orient="horz"/>
        <p:guide pos="2799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20ГГ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1" ftr="1" hdr="0" sldNum="1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jp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Relationship Id="rId4" Type="http://schemas.openxmlformats.org/officeDocument/2006/relationships/image" Target="../media/image7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Relationship Id="rId4" Type="http://schemas.openxmlformats.org/officeDocument/2006/relationships/image" Target="../media/image76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emf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vest.primorsky.ru/ru/agency/about" TargetMode="External"/><Relationship Id="rId3" Type="http://schemas.openxmlformats.org/officeDocument/2006/relationships/image" Target="../media/image27.png"/><Relationship Id="rId4" Type="http://schemas.openxmlformats.org/officeDocument/2006/relationships/hyperlink" Target="http://mb.primorsky.ru/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hyperlink" Target="http://mbtwa.start-check.ru/structure/cpp/" TargetMode="External"/><Relationship Id="rId19" Type="http://schemas.openxmlformats.org/officeDocument/2006/relationships/image" Target="../media/image41.jpg"/><Relationship Id="rId20" Type="http://schemas.openxmlformats.org/officeDocument/2006/relationships/hyperlink" Target="http://old.crpvl.ru/predprinimatelyu/razvivaem-biznes/mezhdunarodnoe-sotrudnichestvo/1ano-&#171;czentr-razvitiya-eksporta-primorskogo-kraya&#187;.html" TargetMode="External"/><Relationship Id="rId21" Type="http://schemas.openxmlformats.org/officeDocument/2006/relationships/image" Target="../media/image42.jp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/>
          <p:nvPr/>
        </p:nvPicPr>
        <p:blipFill>
          <a:blip r:embed="rId2">
            <a:alphaModFix/>
          </a:blip>
          <a:srcRect l="0" t="0" r="20510" b="0"/>
          <a:stretch/>
        </p:blipFill>
        <p:spPr bwMode="auto">
          <a:xfrm>
            <a:off x="0" y="-2205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stomShape 1"/>
          <p:cNvSpPr/>
          <p:nvPr/>
        </p:nvSpPr>
        <p:spPr bwMode="auto">
          <a:xfrm>
            <a:off x="5303912" y="3453949"/>
            <a:ext cx="6827532" cy="172543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1647" tIns="40823" rIns="81647" bIns="40823"/>
          <a:lstStyle/>
          <a:p>
            <a:pPr algn="ctr">
              <a:spcBef>
                <a:spcPts val="579"/>
              </a:spcBef>
              <a:defRPr/>
            </a:pPr>
            <a:endParaRPr lang="ru-RU" sz="3600" b="1" spc="-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Блок-схема: ручной ввод 1"/>
          <p:cNvSpPr/>
          <p:nvPr/>
        </p:nvSpPr>
        <p:spPr bwMode="auto">
          <a:xfrm flipH="0" flipV="0">
            <a:off x="6622277" y="4380965"/>
            <a:ext cx="5569721" cy="2454978"/>
          </a:xfrm>
          <a:prstGeom prst="flowChartManualInput">
            <a:avLst/>
          </a:prstGeom>
          <a:solidFill>
            <a:schemeClr val="accent5">
              <a:lumMod val="5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79"/>
              </a:spcBef>
              <a:defRPr/>
            </a:pPr>
            <a:endParaRPr lang="ru-RU" sz="1800" b="1" spc="-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Line 5"/>
          <p:cNvSpPr/>
          <p:nvPr/>
        </p:nvSpPr>
        <p:spPr bwMode="auto">
          <a:xfrm flipH="0" flipV="1">
            <a:off x="6802855" y="5582454"/>
            <a:ext cx="5132105" cy="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" name="TextBox 6"/>
          <p:cNvSpPr txBox="1"/>
          <p:nvPr/>
        </p:nvSpPr>
        <p:spPr bwMode="auto">
          <a:xfrm>
            <a:off x="7108594" y="5582453"/>
            <a:ext cx="4754685" cy="396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Arial"/>
                <a:cs typeface="Arial"/>
              </a:rPr>
              <a:t>Уссурийский городской округ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879314" y="5094414"/>
            <a:ext cx="5056003" cy="48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600" b="1">
                <a:solidFill>
                  <a:schemeClr val="bg1"/>
                </a:solidFill>
                <a:latin typeface="Arial"/>
                <a:cs typeface="Arial"/>
              </a:rPr>
              <a:t>Инвестиционный профиль</a:t>
            </a:r>
            <a:endParaRPr/>
          </a:p>
        </p:txBody>
      </p:sp>
      <p:pic>
        <p:nvPicPr>
          <p:cNvPr id="148348305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3609" y="192619"/>
            <a:ext cx="664521" cy="859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2414917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722310" y="5354138"/>
            <a:ext cx="1061361" cy="1009146"/>
          </a:xfrm>
          <a:prstGeom prst="rect">
            <a:avLst/>
          </a:prstGeom>
        </p:spPr>
      </p:pic>
      <p:pic>
        <p:nvPicPr>
          <p:cNvPr id="112982564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779499" y="4220919"/>
            <a:ext cx="966024" cy="966024"/>
          </a:xfrm>
          <a:prstGeom prst="rect">
            <a:avLst/>
          </a:prstGeom>
        </p:spPr>
      </p:pic>
      <p:pic>
        <p:nvPicPr>
          <p:cNvPr id="149146161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722310" y="3072972"/>
            <a:ext cx="986227" cy="939074"/>
          </a:xfrm>
          <a:prstGeom prst="rect">
            <a:avLst/>
          </a:prstGeom>
        </p:spPr>
      </p:pic>
      <p:pic>
        <p:nvPicPr>
          <p:cNvPr id="142324630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614731" y="5469243"/>
            <a:ext cx="942351" cy="942351"/>
          </a:xfrm>
          <a:prstGeom prst="rect">
            <a:avLst/>
          </a:prstGeom>
        </p:spPr>
      </p:pic>
      <p:pic>
        <p:nvPicPr>
          <p:cNvPr id="2026093926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687318" y="3041971"/>
            <a:ext cx="971195" cy="971195"/>
          </a:xfrm>
          <a:prstGeom prst="rect">
            <a:avLst/>
          </a:prstGeom>
        </p:spPr>
      </p:pic>
      <p:pic>
        <p:nvPicPr>
          <p:cNvPr id="1889286245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6614731" y="1735945"/>
            <a:ext cx="1116370" cy="1116370"/>
          </a:xfrm>
          <a:prstGeom prst="rect">
            <a:avLst/>
          </a:prstGeom>
        </p:spPr>
      </p:pic>
      <p:sp>
        <p:nvSpPr>
          <p:cNvPr id="371561062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328940" y="233094"/>
            <a:ext cx="5416282" cy="5170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sz="1800">
                <a:solidFill>
                  <a:schemeClr val="bg1"/>
                </a:solidFill>
              </a:rPr>
              <a:t>КАНАЛЫ ВЗАИМОДЕЙСТВИЯ С ИНВЕСТОРАМИ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138731777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11488514" y="6403503"/>
            <a:ext cx="525432" cy="365124"/>
          </a:xfrm>
        </p:spPr>
        <p:txBody>
          <a:bodyPr/>
          <a:lstStyle/>
          <a:p>
            <a:pPr>
              <a:defRPr/>
            </a:pPr>
            <a:fld id="{4445BA0B-AB21-69B7-686B-B3B130403BC3}" type="slidenum">
              <a:rPr/>
              <a:t/>
            </a:fld>
            <a:endParaRPr/>
          </a:p>
        </p:txBody>
      </p:sp>
      <p:pic>
        <p:nvPicPr>
          <p:cNvPr id="66201240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8047958" y="851054"/>
            <a:ext cx="568913" cy="717706"/>
          </a:xfrm>
          <a:prstGeom prst="rect">
            <a:avLst/>
          </a:prstGeom>
        </p:spPr>
      </p:pic>
      <p:pic>
        <p:nvPicPr>
          <p:cNvPr id="663977681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2958302" y="750145"/>
            <a:ext cx="841262" cy="919519"/>
          </a:xfrm>
          <a:prstGeom prst="rect">
            <a:avLst/>
          </a:prstGeom>
        </p:spPr>
      </p:pic>
      <p:sp>
        <p:nvSpPr>
          <p:cNvPr id="187109305" name=""/>
          <p:cNvSpPr/>
          <p:nvPr/>
        </p:nvSpPr>
        <p:spPr bwMode="auto">
          <a:xfrm flipH="0" flipV="0">
            <a:off x="1661732" y="1759231"/>
            <a:ext cx="3577794" cy="1112821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Инвестиционный портал 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Приморского края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7107758" name=""/>
          <p:cNvSpPr/>
          <p:nvPr/>
        </p:nvSpPr>
        <p:spPr bwMode="auto">
          <a:xfrm flipH="0" flipV="0">
            <a:off x="1661732" y="3026939"/>
            <a:ext cx="3577794" cy="1031139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Прямая связь инвесторов и Губернатора Приморского края 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1440320" name=""/>
          <p:cNvSpPr/>
          <p:nvPr/>
        </p:nvSpPr>
        <p:spPr bwMode="auto">
          <a:xfrm flipH="0" flipV="0">
            <a:off x="1661732" y="4185247"/>
            <a:ext cx="3577794" cy="1037367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Инвестиционный комитет 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Приморского края 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84649301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722310" y="1791652"/>
            <a:ext cx="1080400" cy="1004955"/>
          </a:xfrm>
          <a:prstGeom prst="rect">
            <a:avLst/>
          </a:prstGeom>
        </p:spPr>
      </p:pic>
      <p:sp>
        <p:nvSpPr>
          <p:cNvPr id="790833445" name=""/>
          <p:cNvSpPr/>
          <p:nvPr/>
        </p:nvSpPr>
        <p:spPr bwMode="auto">
          <a:xfrm flipH="0" flipV="0">
            <a:off x="1661732" y="5354138"/>
            <a:ext cx="3577794" cy="1089581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Инвестиционный совет при Губернаторе Приморского края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44570754" name=""/>
          <p:cNvSpPr/>
          <p:nvPr/>
        </p:nvSpPr>
        <p:spPr bwMode="auto">
          <a:xfrm flipH="0" flipV="0">
            <a:off x="6543765" y="1759231"/>
            <a:ext cx="3577296" cy="1112820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Инвестиционный портал 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Уссурийского городского округа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8038446" name=""/>
          <p:cNvSpPr/>
          <p:nvPr/>
        </p:nvSpPr>
        <p:spPr bwMode="auto">
          <a:xfrm flipH="0" flipV="0">
            <a:off x="6543765" y="3071851"/>
            <a:ext cx="3577296" cy="986226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Прямая связь инвесторов и главы Уссурийского городского округа 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00059044" name=""/>
          <p:cNvSpPr/>
          <p:nvPr/>
        </p:nvSpPr>
        <p:spPr bwMode="auto">
          <a:xfrm flipH="0" flipV="0">
            <a:off x="6543766" y="5410257"/>
            <a:ext cx="3577297" cy="1001337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150" b="1">
                <a:solidFill>
                  <a:schemeClr val="tx1">
                    <a:lumMod val="75000"/>
                    <a:lumOff val="25000"/>
                  </a:schemeClr>
                </a:solidFill>
              </a:rPr>
              <a:t>Совет по улучшению инвестиционного климата и развитию предпринимательства </a:t>
            </a:r>
            <a:endParaRPr sz="115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0000" marR="0" indent="0" algn="ctr">
              <a:defRPr/>
            </a:pPr>
            <a:r>
              <a:rPr sz="1150" b="1">
                <a:solidFill>
                  <a:schemeClr val="tx1">
                    <a:lumMod val="75000"/>
                    <a:lumOff val="25000"/>
                  </a:schemeClr>
                </a:solidFill>
              </a:rPr>
              <a:t>при администрации </a:t>
            </a:r>
            <a:endParaRPr sz="115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0000" marR="0" indent="0" algn="ctr">
              <a:defRPr/>
            </a:pPr>
            <a:r>
              <a:rPr sz="1150" b="1">
                <a:solidFill>
                  <a:schemeClr val="tx1">
                    <a:lumMod val="75000"/>
                    <a:lumOff val="25000"/>
                  </a:schemeClr>
                </a:solidFill>
              </a:rPr>
              <a:t>Уссурийского городского округа </a:t>
            </a:r>
            <a:endParaRPr sz="115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34503455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6614730" y="4155705"/>
            <a:ext cx="1049072" cy="1049072"/>
          </a:xfrm>
          <a:prstGeom prst="rect">
            <a:avLst/>
          </a:prstGeom>
        </p:spPr>
      </p:pic>
      <p:sp>
        <p:nvSpPr>
          <p:cNvPr id="818489517" name=""/>
          <p:cNvSpPr/>
          <p:nvPr/>
        </p:nvSpPr>
        <p:spPr bwMode="auto">
          <a:xfrm flipH="0" flipV="0">
            <a:off x="6543765" y="4203083"/>
            <a:ext cx="3577297" cy="1001695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Инвестиционный комитет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0000" marR="0" indent="0"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Уссурийского городского округа </a:t>
            </a:r>
            <a:endParaRPr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9983817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64376" y="68420"/>
            <a:ext cx="7334954" cy="40823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>
              <a:defRPr lang="en-US" sz="2800" spc="149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2000">
                <a:solidFill>
                  <a:schemeClr val="bg1"/>
                </a:solidFill>
              </a:rPr>
              <a:t>ЦЕЛИ И ЗАДАЧИ ИНВЕСТИЦИОННОГО РАЗВИТИЯ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1339154690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74482" y="6403502"/>
            <a:ext cx="2743200" cy="365124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1DAA783B-49E7-7F15-C99C-049547263020}" type="slidenum">
              <a:rPr lang="ru-RU"/>
              <a:t/>
            </a:fld>
            <a:endParaRPr lang="ru-RU"/>
          </a:p>
        </p:txBody>
      </p:sp>
      <p:sp>
        <p:nvSpPr>
          <p:cNvPr id="150342490" name="object 26"/>
          <p:cNvSpPr/>
          <p:nvPr/>
        </p:nvSpPr>
        <p:spPr bwMode="auto">
          <a:xfrm flipH="0" flipV="0">
            <a:off x="4983642" y="3128477"/>
            <a:ext cx="695242" cy="644538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525837589" name="object 7"/>
          <p:cNvSpPr/>
          <p:nvPr/>
        </p:nvSpPr>
        <p:spPr bwMode="auto">
          <a:xfrm flipH="0" flipV="0">
            <a:off x="679069" y="3146922"/>
            <a:ext cx="682749" cy="626094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29408982" name="object 15"/>
          <p:cNvSpPr txBox="1"/>
          <p:nvPr/>
        </p:nvSpPr>
        <p:spPr bwMode="auto">
          <a:xfrm flipH="0" flipV="0">
            <a:off x="164376" y="4007286"/>
            <a:ext cx="1904676" cy="1679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Развитие </a:t>
            </a:r>
            <a:endParaRPr lang="ru-RU" sz="10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взаимоотношений </a:t>
            </a:r>
            <a:endParaRPr lang="ru-RU" sz="10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 странами Азиатско-Тихоокеанского региона</a:t>
            </a:r>
            <a:endParaRPr sz="1000" b="1">
              <a:latin typeface="Arial"/>
              <a:cs typeface="Arial"/>
            </a:endParaRPr>
          </a:p>
          <a:p>
            <a:pPr marL="12699" marR="10793">
              <a:lnSpc>
                <a:spcPct val="109700"/>
              </a:lnSpc>
              <a:defRPr/>
            </a:pPr>
            <a:endParaRPr lang="ru-RU" sz="800" b="0" i="0" u="none" strike="noStrike" cap="none" spc="37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10793">
              <a:lnSpc>
                <a:spcPct val="109700"/>
              </a:lnSpc>
              <a:defRPr/>
            </a:pPr>
            <a:endParaRPr lang="ru-RU" sz="800" b="0" i="0" u="none" strike="noStrike" cap="none" spc="37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10793">
              <a:lnSpc>
                <a:spcPct val="109700"/>
              </a:lnSpc>
              <a:defRPr/>
            </a:pPr>
            <a:r>
              <a:rPr lang="ru-RU" sz="800" b="1" i="0" u="none" strike="noStrike" cap="none" spc="27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62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800" b="1" i="0" u="none" strike="noStrike" cap="none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lang="ru-RU" sz="800" b="1" i="0" u="none" strike="noStrike" cap="none" spc="-47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800" b="1" i="0" u="none" strike="noStrike" cap="none" spc="93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118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азвитие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логистичес</a:t>
            </a:r>
            <a:r>
              <a:rPr lang="ru-RU" sz="800" b="0" i="0" u="none" strike="noStrike" cap="none" spc="47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ой</a:t>
            </a:r>
            <a:r>
              <a:rPr lang="ru-RU" sz="800" b="0" i="0" u="none" strike="noStrike" cap="none" spc="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инфраст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уктуры,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учитывающей</a:t>
            </a:r>
            <a:r>
              <a:rPr lang="ru-RU" sz="800" b="0" i="0" u="none" strike="noStrike" cap="none" spc="27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все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преимущества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47">
                <a:solidFill>
                  <a:srgbClr val="373536"/>
                </a:solidFill>
                <a:latin typeface="Arial"/>
                <a:ea typeface="Arial"/>
                <a:cs typeface="Arial"/>
              </a:rPr>
              <a:t>еографич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800" b="0" i="0" u="none" strike="noStrike" cap="none" spc="83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800" b="0" i="0" u="none" strike="noStrike" cap="none" spc="76">
                <a:solidFill>
                  <a:srgbClr val="373536"/>
                </a:solidFill>
                <a:latin typeface="Arial"/>
                <a:ea typeface="Arial"/>
                <a:cs typeface="Arial"/>
              </a:rPr>
              <a:t>ко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мес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ополо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ж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ения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ород</a:t>
            </a:r>
            <a:r>
              <a:rPr lang="ru-RU" sz="800" b="0" i="0" u="none" strike="noStrike" cap="none" spc="83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800" b="0" i="0" u="none" strike="noStrike" cap="none" spc="76">
                <a:solidFill>
                  <a:srgbClr val="373536"/>
                </a:solidFill>
                <a:latin typeface="Arial"/>
                <a:ea typeface="Arial"/>
                <a:cs typeface="Arial"/>
              </a:rPr>
              <a:t>ко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ок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76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endParaRPr lang="ru-RU" sz="800" b="0" i="0" u="none" strike="noStrike" cap="none" spc="37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74295" algn="l">
              <a:lnSpc>
                <a:spcPct val="109700"/>
              </a:lnSpc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1722088988" name="object 5"/>
          <p:cNvSpPr/>
          <p:nvPr/>
        </p:nvSpPr>
        <p:spPr bwMode="auto">
          <a:xfrm flipH="0" flipV="0">
            <a:off x="2847195" y="3128477"/>
            <a:ext cx="624950" cy="651986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20456121" name="object 12"/>
          <p:cNvSpPr txBox="1"/>
          <p:nvPr/>
        </p:nvSpPr>
        <p:spPr bwMode="auto">
          <a:xfrm flipH="0" flipV="0">
            <a:off x="2209793" y="4007286"/>
            <a:ext cx="1900109" cy="24637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комплекса производственных предприятий </a:t>
            </a:r>
            <a:endParaRPr lang="ru-RU" sz="10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699" marR="229233">
              <a:lnSpc>
                <a:spcPct val="109700"/>
              </a:lnSpc>
              <a:defRPr/>
            </a:pPr>
            <a:endParaRPr sz="800">
              <a:latin typeface="Arial"/>
              <a:cs typeface="Arial"/>
            </a:endParaRPr>
          </a:p>
          <a:p>
            <a:pPr marL="12699" marR="77468">
              <a:lnSpc>
                <a:spcPct val="109700"/>
              </a:lnSpc>
              <a:defRPr/>
            </a:pPr>
            <a:endParaRPr lang="ru-RU" sz="800" b="0" i="0" u="none" strike="noStrike" cap="none" spc="68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77468">
              <a:lnSpc>
                <a:spcPct val="109700"/>
              </a:lnSpc>
              <a:defRPr/>
            </a:pPr>
            <a:endParaRPr lang="ru-RU" sz="800" b="0" i="0" u="none" strike="noStrike" cap="none" spc="68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77468">
              <a:lnSpc>
                <a:spcPct val="109700"/>
              </a:lnSpc>
              <a:defRPr/>
            </a:pPr>
            <a:r>
              <a:rPr lang="ru-RU" sz="800" b="1" i="0" u="none" strike="noStrike" cap="none" spc="27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62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800" b="1" i="0" u="none" strike="noStrike" cap="none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lang="ru-RU" sz="800" b="1" i="0" u="none" strike="noStrike" cap="none" spc="-47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800" b="1" i="0" u="none" strike="noStrike" cap="none" spc="93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Создание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производст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8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обрабатывающих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сельс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х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озяйственную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продукцию</a:t>
            </a:r>
            <a:endParaRPr lang="ru-RU" sz="800" b="0" i="0" u="none" strike="noStrike" cap="none" spc="68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5078">
              <a:lnSpc>
                <a:spcPct val="109700"/>
              </a:lnSpc>
              <a:defRPr/>
            </a:pP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обслуживающих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агр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800" b="0" i="0" u="none" strike="noStrike" cap="none" spc="33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хнич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ский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сек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ор</a:t>
            </a:r>
            <a:endParaRPr sz="800">
              <a:latin typeface="Arial"/>
              <a:cs typeface="Arial"/>
            </a:endParaRPr>
          </a:p>
          <a:p>
            <a:pPr marL="12699" marR="229233">
              <a:lnSpc>
                <a:spcPct val="109700"/>
              </a:lnSpc>
              <a:defRPr/>
            </a:pPr>
            <a:endParaRPr sz="800" spc="68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229234">
              <a:lnSpc>
                <a:spcPct val="109700"/>
              </a:lnSpc>
              <a:defRPr/>
            </a:pPr>
            <a:r>
              <a:rPr sz="800" b="1" spc="28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64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sz="800" b="1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sz="800" b="1" spc="-49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sz="800" b="1" spc="74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119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азвитие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84">
                <a:solidFill>
                  <a:srgbClr val="373536"/>
                </a:solidFill>
                <a:latin typeface="Arial"/>
                <a:ea typeface="Arial"/>
                <a:cs typeface="Arial"/>
              </a:rPr>
              <a:t>вы</a:t>
            </a:r>
            <a:r>
              <a:rPr sz="800" spc="34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sz="800" spc="74">
                <a:solidFill>
                  <a:srgbClr val="373536"/>
                </a:solidFill>
                <a:latin typeface="Arial"/>
                <a:ea typeface="Arial"/>
                <a:cs typeface="Arial"/>
              </a:rPr>
              <a:t>одных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99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sz="800" spc="-7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очки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зрения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еографич</a:t>
            </a:r>
            <a:r>
              <a:rPr sz="800" spc="54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sz="800" spc="84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sz="800" spc="77">
                <a:solidFill>
                  <a:srgbClr val="373536"/>
                </a:solidFill>
                <a:latin typeface="Arial"/>
                <a:ea typeface="Arial"/>
                <a:cs typeface="Arial"/>
              </a:rPr>
              <a:t>ко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поло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ж</a:t>
            </a:r>
            <a:r>
              <a:rPr sz="800" spc="54">
                <a:solidFill>
                  <a:srgbClr val="373536"/>
                </a:solidFill>
                <a:latin typeface="Arial"/>
                <a:ea typeface="Arial"/>
                <a:cs typeface="Arial"/>
              </a:rPr>
              <a:t>ения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4">
                <a:solidFill>
                  <a:srgbClr val="373536"/>
                </a:solidFill>
                <a:latin typeface="Arial"/>
                <a:ea typeface="Arial"/>
                <a:cs typeface="Arial"/>
              </a:rPr>
              <a:t>перерабаты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вающих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производств</a:t>
            </a:r>
            <a:endParaRPr sz="800" spc="68">
              <a:solidFill>
                <a:srgbClr val="373536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5124437" name="object 31"/>
          <p:cNvSpPr txBox="1"/>
          <p:nvPr/>
        </p:nvSpPr>
        <p:spPr bwMode="auto">
          <a:xfrm flipH="0" flipV="0">
            <a:off x="4359810" y="4056408"/>
            <a:ext cx="1946496" cy="2597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Обеспечение </a:t>
            </a:r>
            <a:endParaRPr lang="ru-RU" sz="10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соответствия качества </a:t>
            </a:r>
            <a:endParaRPr lang="ru-RU" sz="10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и мощности инфраструктуры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  <a:p>
            <a:pPr marL="12699" marR="5078">
              <a:lnSpc>
                <a:spcPct val="109700"/>
              </a:lnSpc>
              <a:defRPr/>
            </a:pPr>
            <a:endParaRPr sz="800">
              <a:latin typeface="Arial"/>
              <a:cs typeface="Arial"/>
            </a:endParaRPr>
          </a:p>
          <a:p>
            <a:pPr marL="12699" marR="5078">
              <a:lnSpc>
                <a:spcPct val="109700"/>
              </a:lnSpc>
              <a:defRPr/>
            </a:pPr>
            <a:endParaRPr lang="ru-RU" sz="800" b="0" i="0" u="none" strike="noStrike" cap="none" spc="62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5078">
              <a:lnSpc>
                <a:spcPct val="109700"/>
              </a:lnSpc>
              <a:defRPr/>
            </a:pPr>
            <a:endParaRPr lang="ru-RU" sz="800" b="0" i="0" u="none" strike="noStrike" cap="none" spc="62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5078">
              <a:lnSpc>
                <a:spcPct val="109700"/>
              </a:lnSpc>
              <a:defRPr/>
            </a:pPr>
            <a:r>
              <a:rPr lang="ru-RU" sz="800" b="1" i="0" u="none" strike="noStrike" cap="none" spc="27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62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800" b="1" i="0" u="none" strike="noStrike" cap="none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lang="ru-RU" sz="800" b="1" i="0" u="none" strike="noStrike" cap="none" spc="-47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800" b="1" i="0" u="none" strike="noStrike" cap="none" spc="73">
                <a:solidFill>
                  <a:srgbClr val="5695AA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118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азвитие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современной</a:t>
            </a:r>
            <a:r>
              <a:rPr lang="ru-RU" sz="800" b="0" i="0" u="none" strike="noStrike" cap="none" spc="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транспо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ртной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инфраст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уктуры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целях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обеспечения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зопас</a:t>
            </a:r>
            <a:r>
              <a:rPr lang="ru-RU" sz="800" b="0" i="0" u="none" strike="noStrike" cap="none" spc="76">
                <a:solidFill>
                  <a:srgbClr val="373536"/>
                </a:solidFill>
                <a:latin typeface="Arial"/>
                <a:ea typeface="Arial"/>
                <a:cs typeface="Arial"/>
              </a:rPr>
              <a:t>сажирс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ой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связности</a:t>
            </a:r>
            <a:r>
              <a:rPr lang="ru-RU" sz="800" b="0" i="0" u="none" strike="noStrike" cap="none" spc="-7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ерри</a:t>
            </a:r>
            <a:r>
              <a:rPr lang="ru-RU" sz="800" b="0" i="0" u="none" strike="noStrike" cap="none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рии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ок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76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0" i="0" u="none" strike="noStrike" cap="none" spc="61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endParaRPr lang="ru-RU" sz="800" b="0" i="0" u="none" strike="noStrike" cap="none" spc="61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5078">
              <a:lnSpc>
                <a:spcPct val="109700"/>
              </a:lnSpc>
              <a:defRPr/>
            </a:pPr>
            <a:endParaRPr lang="ru-RU" sz="800" b="0" i="0" u="none" strike="noStrike" cap="none" spc="73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5078">
              <a:lnSpc>
                <a:spcPct val="109700"/>
              </a:lnSpc>
              <a:defRPr/>
            </a:pPr>
            <a:r>
              <a:rPr lang="ru-RU" sz="800" b="1" i="0" u="none" strike="noStrike" cap="none" spc="27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62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800" b="1" i="0" u="none" strike="noStrike" cap="none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800" b="1" i="0" u="none" strike="noStrike" cap="none" spc="-57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lang="ru-RU" sz="800" b="1" i="0" u="none" strike="noStrike" cap="none" spc="-47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800" b="1" i="0" u="none" strike="noStrike" cap="none" spc="73">
                <a:solidFill>
                  <a:srgbClr val="5695AA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118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азвитие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оптимиза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ция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ж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енерной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инфраст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800" b="0" i="0" u="none" strike="noStrike" cap="none" spc="47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800" b="0" i="0" u="none" strike="noStrike" cap="none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туры,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повышение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роли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при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родно</a:t>
            </a:r>
            <a:r>
              <a:rPr lang="ru-RU" sz="800" b="0" i="0" u="none" strike="noStrike" cap="none" spc="33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аза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52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8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энер</a:t>
            </a:r>
            <a:r>
              <a:rPr lang="ru-RU" sz="800" b="0" i="0" u="none" strike="noStrike" cap="none" spc="37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800" b="0" i="0" u="none" strike="noStrike" cap="none" spc="27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800" b="0" i="0" u="none" strike="noStrike" cap="none" spc="57">
                <a:solidFill>
                  <a:srgbClr val="373536"/>
                </a:solidFill>
                <a:latin typeface="Arial"/>
                <a:ea typeface="Arial"/>
                <a:cs typeface="Arial"/>
              </a:rPr>
              <a:t>тичес</a:t>
            </a:r>
            <a:r>
              <a:rPr lang="ru-RU" sz="800" b="0" i="0" u="none" strike="noStrike" cap="none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ом</a:t>
            </a:r>
            <a:r>
              <a:rPr lang="ru-RU" sz="800" b="0" i="0" u="none" strike="noStrike" cap="none" spc="33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2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800" b="0" i="0" u="none" strike="noStrike" cap="none" spc="68">
                <a:solidFill>
                  <a:srgbClr val="373536"/>
                </a:solidFill>
                <a:latin typeface="Arial"/>
                <a:ea typeface="Arial"/>
                <a:cs typeface="Arial"/>
              </a:rPr>
              <a:t>омпле</a:t>
            </a:r>
            <a:r>
              <a:rPr lang="ru-RU" sz="800" b="0" i="0" u="none" strike="noStrike" cap="none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800" b="0" i="0" u="none" strike="noStrike" cap="none" spc="73">
                <a:solidFill>
                  <a:srgbClr val="373536"/>
                </a:solidFill>
                <a:latin typeface="Arial"/>
                <a:ea typeface="Arial"/>
                <a:cs typeface="Arial"/>
              </a:rPr>
              <a:t>се</a:t>
            </a:r>
            <a:endParaRPr lang="ru-RU" sz="800" b="0" i="0" u="none" strike="noStrike" cap="none" spc="73">
              <a:solidFill>
                <a:srgbClr val="373536"/>
              </a:solidFill>
              <a:latin typeface="Times New Roman"/>
              <a:cs typeface="Times New Roman"/>
            </a:endParaRPr>
          </a:p>
          <a:p>
            <a:pPr marL="12699" marR="43178">
              <a:lnSpc>
                <a:spcPct val="109700"/>
              </a:lnSpc>
              <a:defRPr/>
            </a:pPr>
            <a:endParaRPr sz="800" spc="37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43179">
              <a:lnSpc>
                <a:spcPct val="109700"/>
              </a:lnSpc>
              <a:defRPr/>
            </a:pPr>
            <a:r>
              <a:rPr sz="800" b="1" spc="28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64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sz="800" b="1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sz="800" b="1" spc="-49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sz="800" b="1" spc="74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1">
                <a:solidFill>
                  <a:srgbClr val="373536"/>
                </a:solidFill>
                <a:latin typeface="Arial"/>
                <a:ea typeface="Arial"/>
                <a:cs typeface="Arial"/>
              </a:rPr>
              <a:t>Восстановление</a:t>
            </a:r>
            <a:r>
              <a:rPr lang="ru-RU" sz="800" b="0" i="0" u="none" strike="noStrike" cap="none" spc="-32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72">
                <a:solidFill>
                  <a:srgbClr val="373536"/>
                </a:solidFill>
                <a:latin typeface="Arial"/>
                <a:ea typeface="Arial"/>
                <a:cs typeface="Arial"/>
              </a:rPr>
              <a:t>сис</a:t>
            </a:r>
            <a:r>
              <a:rPr lang="ru-RU" sz="800" b="0" i="0" u="none" strike="noStrike" cap="none" spc="67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800" b="0" i="0" u="none" strike="noStrike" cap="none" spc="61">
                <a:solidFill>
                  <a:srgbClr val="373536"/>
                </a:solidFill>
                <a:latin typeface="Arial"/>
                <a:ea typeface="Arial"/>
                <a:cs typeface="Arial"/>
              </a:rPr>
              <a:t>ем</a:t>
            </a:r>
            <a:r>
              <a:rPr lang="ru-RU" sz="800" b="0" i="0" u="none" strike="noStrike" cap="none" spc="32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800" b="0" i="0" u="none" strike="noStrike" cap="none" spc="61">
                <a:solidFill>
                  <a:srgbClr val="373536"/>
                </a:solidFill>
                <a:latin typeface="Arial"/>
                <a:ea typeface="Arial"/>
                <a:cs typeface="Arial"/>
              </a:rPr>
              <a:t>мелиорации</a:t>
            </a:r>
            <a:endParaRPr sz="800" spc="37">
              <a:solidFill>
                <a:srgbClr val="373536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64107312" name="object 3"/>
          <p:cNvSpPr/>
          <p:nvPr/>
        </p:nvSpPr>
        <p:spPr bwMode="auto">
          <a:xfrm flipH="0" flipV="0">
            <a:off x="6924058" y="3106730"/>
            <a:ext cx="679209" cy="644539"/>
          </a:xfrm>
          <a:prstGeom prst="rect">
            <a:avLst/>
          </a:prstGeom>
          <a:blipFill>
            <a:blip r:embed="rId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903613517" name="object 9"/>
          <p:cNvSpPr txBox="1"/>
          <p:nvPr/>
        </p:nvSpPr>
        <p:spPr bwMode="auto">
          <a:xfrm flipH="0" flipV="0">
            <a:off x="6438843" y="4007286"/>
            <a:ext cx="1763525" cy="16799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Оптимизация системы управления и взаимодействия с бизнесом</a:t>
            </a:r>
            <a:endParaRPr sz="800" b="1">
              <a:latin typeface="Arial"/>
              <a:ea typeface="Arial"/>
              <a:cs typeface="Arial"/>
            </a:endParaRPr>
          </a:p>
          <a:p>
            <a:pPr marL="12699" marR="9522">
              <a:lnSpc>
                <a:spcPct val="109700"/>
              </a:lnSpc>
              <a:defRPr/>
            </a:pPr>
            <a:endParaRPr sz="800" spc="62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9522">
              <a:lnSpc>
                <a:spcPct val="109700"/>
              </a:lnSpc>
              <a:defRPr/>
            </a:pPr>
            <a:endParaRPr sz="800" spc="62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9524">
              <a:lnSpc>
                <a:spcPct val="109700"/>
              </a:lnSpc>
              <a:defRPr/>
            </a:pPr>
            <a:r>
              <a:rPr sz="800" b="1" spc="28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64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sz="800" b="1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sz="800" b="1" spc="-49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sz="800" b="1" spc="74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119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азраб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sz="800" spc="54">
                <a:solidFill>
                  <a:srgbClr val="373536"/>
                </a:solidFill>
                <a:latin typeface="Arial"/>
                <a:ea typeface="Arial"/>
                <a:cs typeface="Arial"/>
              </a:rPr>
              <a:t>тка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допол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ни</a:t>
            </a:r>
            <a:r>
              <a:rPr sz="800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ельных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мер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74">
                <a:solidFill>
                  <a:srgbClr val="373536"/>
                </a:solidFill>
                <a:latin typeface="Arial"/>
                <a:ea typeface="Arial"/>
                <a:cs typeface="Arial"/>
              </a:rPr>
              <a:t>по</a:t>
            </a:r>
            <a:r>
              <a:rPr sz="800" spc="119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sz="800" spc="74">
                <a:solidFill>
                  <a:srgbClr val="373536"/>
                </a:solidFill>
                <a:latin typeface="Arial"/>
                <a:ea typeface="Arial"/>
                <a:cs typeface="Arial"/>
              </a:rPr>
              <a:t>держки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мало</a:t>
            </a:r>
            <a:r>
              <a:rPr sz="800" spc="28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74">
                <a:solidFill>
                  <a:srgbClr val="373536"/>
                </a:solidFill>
                <a:latin typeface="Arial"/>
                <a:ea typeface="Arial"/>
                <a:cs typeface="Arial"/>
              </a:rPr>
              <a:t>средне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предприни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ма</a:t>
            </a:r>
            <a:r>
              <a:rPr sz="800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ельства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74">
                <a:solidFill>
                  <a:srgbClr val="373536"/>
                </a:solidFill>
                <a:latin typeface="Arial"/>
                <a:ea typeface="Arial"/>
                <a:cs typeface="Arial"/>
              </a:rPr>
              <a:t>сис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74">
                <a:solidFill>
                  <a:srgbClr val="373536"/>
                </a:solidFill>
                <a:latin typeface="Arial"/>
                <a:ea typeface="Arial"/>
                <a:cs typeface="Arial"/>
              </a:rPr>
              <a:t>емы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взаим</a:t>
            </a:r>
            <a:r>
              <a:rPr sz="800" spc="14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действия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99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инвес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орами</a:t>
            </a:r>
            <a:endParaRPr sz="800" spc="62">
              <a:solidFill>
                <a:srgbClr val="373536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82085375" name=""/>
          <p:cNvSpPr/>
          <p:nvPr/>
        </p:nvSpPr>
        <p:spPr bwMode="auto">
          <a:xfrm flipH="0" flipV="0">
            <a:off x="888414" y="995346"/>
            <a:ext cx="10213441" cy="151834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>
              <a:lumMod val="90000"/>
            </a:schemeClr>
          </a:solidFill>
          <a:ln w="12699" cap="flat" cmpd="sng" algn="ctr">
            <a:solidFill>
              <a:schemeClr val="accent1">
                <a:lumMod val="1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12699" algn="ctr">
              <a:lnSpc>
                <a:spcPct val="100000"/>
              </a:lnSpc>
              <a:defRPr/>
            </a:pPr>
            <a:r>
              <a:rPr lang="ru-RU" sz="1600" b="1" i="0" u="none" strike="noStrike" cap="none" spc="84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1600" b="1" i="0" u="none" strike="noStrike" cap="none" spc="84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СС</a:t>
            </a:r>
            <a:r>
              <a:rPr lang="ru-RU" sz="1600" b="1" i="0" u="none" strike="noStrike" cap="none" spc="84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1600" b="1" i="0" u="none" strike="noStrike" cap="none" spc="84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600" b="1" i="0" u="none" strike="noStrike" cap="none" spc="84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ИЙСК -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м</a:t>
            </a:r>
            <a:r>
              <a:rPr lang="ru-RU" sz="1300" b="0" i="0" u="none" strike="noStrike" cap="none" spc="-37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300" b="0" i="0" u="none" strike="noStrike" cap="none" spc="47">
                <a:solidFill>
                  <a:srgbClr val="373536"/>
                </a:solidFill>
                <a:latin typeface="Arial"/>
                <a:ea typeface="Arial"/>
                <a:cs typeface="Arial"/>
              </a:rPr>
              <a:t>ж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ны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й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ло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ч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й </a:t>
            </a:r>
            <a:r>
              <a:rPr lang="ru-RU" sz="1300" b="0" i="0" u="none" strike="noStrike" cap="none" spc="-45">
                <a:solidFill>
                  <a:srgbClr val="373536"/>
                </a:solidFill>
                <a:latin typeface="Arial"/>
                <a:ea typeface="Arial"/>
                <a:cs typeface="Arial"/>
              </a:rPr>
              <a:t>х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аб и </a:t>
            </a:r>
            <a:r>
              <a:rPr lang="ru-RU" sz="13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а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з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щ</a:t>
            </a:r>
            <a:r>
              <a:rPr lang="ru-RU" sz="13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х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 пло</a:t>
            </a:r>
            <a:r>
              <a:rPr lang="ru-RU" sz="1300" b="0" i="0" u="none" strike="noStrike" cap="none" spc="18">
                <a:solidFill>
                  <a:srgbClr val="373536"/>
                </a:solidFill>
                <a:latin typeface="Arial"/>
                <a:ea typeface="Arial"/>
                <a:cs typeface="Arial"/>
              </a:rPr>
              <a:t>щ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3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90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ч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ес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300" b="0" i="0" u="none" strike="noStrike" cap="none" spc="2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а 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о с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м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и </a:t>
            </a:r>
            <a:r>
              <a:rPr lang="ru-RU" sz="1300" b="0" i="0" u="none" strike="noStrike" cap="none" spc="2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з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33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3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-</a:t>
            </a:r>
            <a:r>
              <a:rPr lang="ru-RU" sz="13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Ти</a:t>
            </a:r>
            <a:r>
              <a:rPr lang="ru-RU" sz="1300" b="0" i="0" u="none" strike="noStrike" cap="none" spc="-62">
                <a:solidFill>
                  <a:srgbClr val="373536"/>
                </a:solidFill>
                <a:latin typeface="Arial"/>
                <a:ea typeface="Arial"/>
                <a:cs typeface="Arial"/>
              </a:rPr>
              <a:t>х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47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анс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37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о 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ио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,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33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ч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ны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й</a:t>
            </a:r>
            <a:r>
              <a:rPr lang="ru-RU" sz="13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и 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но</a:t>
            </a:r>
            <a:r>
              <a:rPr lang="ru-RU" sz="1300" b="0" i="0" u="none" strike="noStrike" cap="none" spc="2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ацио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нны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й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п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мы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ш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ле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нный 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ц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нт</a:t>
            </a:r>
            <a:r>
              <a:rPr lang="ru-RU" sz="1300" b="0" i="0" u="none" strike="noStrike" cap="none" spc="-68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п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ы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й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п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о у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ов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ю 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м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ф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и 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п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37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ж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2">
                <a:solidFill>
                  <a:srgbClr val="373536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н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я </a:t>
            </a:r>
            <a:r>
              <a:rPr lang="ru-RU" sz="1300" b="0" i="0" u="none" strike="noStrike" cap="none" spc="-37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22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д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й 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0">
                <a:solidFill>
                  <a:srgbClr val="373536"/>
                </a:solidFill>
                <a:latin typeface="Arial"/>
                <a:ea typeface="Arial"/>
                <a:cs typeface="Arial"/>
              </a:rPr>
              <a:t>уг </a:t>
            </a:r>
            <a:r>
              <a:rPr lang="ru-RU" sz="1300" b="0" i="0" u="none" strike="noStrike" cap="none" spc="-27">
                <a:solidFill>
                  <a:srgbClr val="373536"/>
                </a:solidFill>
                <a:latin typeface="Arial"/>
                <a:ea typeface="Arial"/>
                <a:cs typeface="Arial"/>
              </a:rPr>
              <a:t>П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lang="ru-RU" sz="1300" b="0" i="0" u="none" strike="noStrike" cap="none" spc="-13">
                <a:solidFill>
                  <a:srgbClr val="373536"/>
                </a:solidFill>
                <a:latin typeface="Arial"/>
                <a:ea typeface="Arial"/>
                <a:cs typeface="Arial"/>
              </a:rPr>
              <a:t>м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300" b="0" i="0" u="none" strike="noStrike" cap="none" spc="-9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300" b="0" i="0" u="none" strike="noStrike" cap="none" spc="-52">
                <a:solidFill>
                  <a:srgbClr val="373536"/>
                </a:solidFill>
                <a:latin typeface="Arial"/>
                <a:ea typeface="Arial"/>
                <a:cs typeface="Arial"/>
              </a:rPr>
              <a:t>ь</a:t>
            </a:r>
            <a:r>
              <a:rPr lang="ru-RU" sz="1300" b="0" i="0" u="none" strike="noStrike" cap="none" spc="-18">
                <a:solidFill>
                  <a:srgbClr val="373536"/>
                </a:solidFill>
                <a:latin typeface="Arial"/>
                <a:ea typeface="Arial"/>
                <a:cs typeface="Arial"/>
              </a:rPr>
              <a:t>я.</a:t>
            </a:r>
            <a:endParaRPr sz="1600" b="1" spc="84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53509885" name="object 3"/>
          <p:cNvSpPr/>
          <p:nvPr/>
        </p:nvSpPr>
        <p:spPr bwMode="auto">
          <a:xfrm flipH="0" flipV="0">
            <a:off x="8676613" y="3128477"/>
            <a:ext cx="697871" cy="601045"/>
          </a:xfrm>
          <a:prstGeom prst="rect">
            <a:avLst/>
          </a:prstGeom>
          <a:blipFill>
            <a:blip r:embed="rId6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440740622" name="object 21"/>
          <p:cNvSpPr txBox="1"/>
          <p:nvPr/>
        </p:nvSpPr>
        <p:spPr bwMode="auto">
          <a:xfrm flipH="0" flipV="0">
            <a:off x="8357523" y="3997958"/>
            <a:ext cx="1685217" cy="15648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Развитие </a:t>
            </a:r>
            <a:endParaRPr lang="ru-RU" sz="10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инновационных технологий сельскохозяйственного сектора</a:t>
            </a:r>
            <a:endParaRPr sz="1000" b="1">
              <a:latin typeface="Arial"/>
              <a:cs typeface="Arial"/>
            </a:endParaRPr>
          </a:p>
          <a:p>
            <a:pPr marL="12699" marR="135888">
              <a:lnSpc>
                <a:spcPct val="109700"/>
              </a:lnSpc>
              <a:defRPr/>
            </a:pPr>
            <a:endParaRPr sz="800" spc="68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135889">
              <a:lnSpc>
                <a:spcPct val="109700"/>
              </a:lnSpc>
              <a:defRPr/>
            </a:pPr>
            <a:r>
              <a:rPr sz="800" b="1" spc="28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64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sz="800" b="1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sz="800" b="1" spc="-49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sz="800" b="1" spc="74">
                <a:solidFill>
                  <a:srgbClr val="5695AA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119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азвитие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4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инфраст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к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туры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инновационно</a:t>
            </a:r>
            <a:r>
              <a:rPr sz="800" spc="23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сель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х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озпроизводства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и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селекции</a:t>
            </a:r>
            <a:endParaRPr sz="800" spc="68">
              <a:solidFill>
                <a:srgbClr val="373536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54869853" name="object 17"/>
          <p:cNvSpPr/>
          <p:nvPr/>
        </p:nvSpPr>
        <p:spPr bwMode="auto">
          <a:xfrm flipH="0" flipV="0">
            <a:off x="10649464" y="3128477"/>
            <a:ext cx="640721" cy="601045"/>
          </a:xfrm>
          <a:prstGeom prst="rect">
            <a:avLst/>
          </a:prstGeom>
          <a:blipFill>
            <a:blip r:embed="rId7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16508555" name="object 19"/>
          <p:cNvSpPr txBox="1"/>
          <p:nvPr/>
        </p:nvSpPr>
        <p:spPr bwMode="auto">
          <a:xfrm flipH="0" flipV="0">
            <a:off x="10137358" y="4007286"/>
            <a:ext cx="1831363" cy="1546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10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Удовлетворение кадрового запроса и развитие лидерской позиции при подготовке специалистов</a:t>
            </a:r>
            <a:endParaRPr sz="1000" b="1">
              <a:latin typeface="Arial"/>
              <a:cs typeface="Arial"/>
            </a:endParaRPr>
          </a:p>
          <a:p>
            <a:pPr marL="12699" marR="5078">
              <a:lnSpc>
                <a:spcPct val="109700"/>
              </a:lnSpc>
              <a:defRPr/>
            </a:pPr>
            <a:endParaRPr sz="800" spc="68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5078">
              <a:lnSpc>
                <a:spcPct val="109700"/>
              </a:lnSpc>
              <a:defRPr/>
            </a:pPr>
            <a:endParaRPr sz="800" spc="68">
              <a:solidFill>
                <a:srgbClr val="373536"/>
              </a:solidFill>
              <a:latin typeface="Arial"/>
              <a:ea typeface="Arial"/>
              <a:cs typeface="Arial"/>
            </a:endParaRPr>
          </a:p>
          <a:p>
            <a:pPr marL="12699" marR="5079">
              <a:lnSpc>
                <a:spcPct val="109700"/>
              </a:lnSpc>
              <a:defRPr/>
            </a:pPr>
            <a:r>
              <a:rPr sz="800" b="1" spc="28">
                <a:solidFill>
                  <a:schemeClr val="tx1"/>
                </a:solidFill>
                <a:latin typeface="Arial"/>
                <a:ea typeface="Arial"/>
                <a:cs typeface="Arial"/>
              </a:rPr>
              <a:t>З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64">
                <a:solidFill>
                  <a:schemeClr val="tx1"/>
                </a:solidFill>
                <a:latin typeface="Arial"/>
                <a:ea typeface="Arial"/>
                <a:cs typeface="Arial"/>
              </a:rPr>
              <a:t>Д</a:t>
            </a:r>
            <a:r>
              <a:rPr sz="800" b="1" spc="-90">
                <a:solidFill>
                  <a:schemeClr val="tx1"/>
                </a:solidFill>
                <a:latin typeface="Arial"/>
                <a:ea typeface="Arial"/>
                <a:cs typeface="Arial"/>
              </a:rPr>
              <a:t>А</a:t>
            </a:r>
            <a:r>
              <a:rPr sz="800" b="1" spc="-59">
                <a:solidFill>
                  <a:schemeClr val="tx1"/>
                </a:solidFill>
                <a:latin typeface="Arial"/>
                <a:ea typeface="Arial"/>
                <a:cs typeface="Arial"/>
              </a:rPr>
              <a:t>ЧА</a:t>
            </a:r>
            <a:r>
              <a:rPr sz="800" b="1" spc="-49">
                <a:solidFill>
                  <a:schemeClr val="tx1"/>
                </a:solidFill>
                <a:latin typeface="Arial"/>
                <a:ea typeface="Arial"/>
                <a:cs typeface="Arial"/>
              </a:rPr>
              <a:t>:</a:t>
            </a:r>
            <a:r>
              <a:rPr sz="800" b="1" spc="74">
                <a:solidFill>
                  <a:srgbClr val="5695AA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119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азвитие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образова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59">
                <a:solidFill>
                  <a:srgbClr val="373536"/>
                </a:solidFill>
                <a:latin typeface="Arial"/>
                <a:ea typeface="Arial"/>
                <a:cs typeface="Arial"/>
              </a:rPr>
              <a:t>ельной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среды,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4">
                <a:solidFill>
                  <a:srgbClr val="373536"/>
                </a:solidFill>
                <a:latin typeface="Arial"/>
                <a:ea typeface="Arial"/>
                <a:cs typeface="Arial"/>
              </a:rPr>
              <a:t>направленной</a:t>
            </a:r>
            <a:r>
              <a:rPr sz="800" spc="28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на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77">
                <a:solidFill>
                  <a:srgbClr val="373536"/>
                </a:solidFill>
                <a:latin typeface="Arial"/>
                <a:ea typeface="Arial"/>
                <a:cs typeface="Arial"/>
              </a:rPr>
              <a:t>под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г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о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овку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кадров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99">
                <a:solidFill>
                  <a:srgbClr val="373536"/>
                </a:solidFill>
                <a:latin typeface="Arial"/>
                <a:ea typeface="Arial"/>
                <a:cs typeface="Arial"/>
              </a:rPr>
              <a:t>с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уч</a:t>
            </a:r>
            <a:r>
              <a:rPr sz="800" spc="28">
                <a:solidFill>
                  <a:srgbClr val="373536"/>
                </a:solidFill>
                <a:latin typeface="Arial"/>
                <a:ea typeface="Arial"/>
                <a:cs typeface="Arial"/>
              </a:rPr>
              <a:t>е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ом</a:t>
            </a:r>
            <a:r>
              <a:rPr sz="800" spc="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54">
                <a:solidFill>
                  <a:srgbClr val="373536"/>
                </a:solidFill>
                <a:latin typeface="Arial"/>
                <a:ea typeface="Arial"/>
                <a:cs typeface="Arial"/>
              </a:rPr>
              <a:t>акт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альных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4">
                <a:solidFill>
                  <a:srgbClr val="373536"/>
                </a:solidFill>
                <a:latin typeface="Arial"/>
                <a:ea typeface="Arial"/>
                <a:cs typeface="Arial"/>
              </a:rPr>
              <a:t>запросов</a:t>
            </a:r>
            <a:r>
              <a:rPr sz="800" spc="-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рынка</a:t>
            </a:r>
            <a:r>
              <a:rPr sz="800" spc="34">
                <a:solidFill>
                  <a:srgbClr val="373536"/>
                </a:solidFill>
                <a:latin typeface="Arial"/>
                <a:ea typeface="Arial"/>
                <a:cs typeface="Arial"/>
              </a:rPr>
              <a:t> </a:t>
            </a:r>
            <a:r>
              <a:rPr sz="800" spc="49">
                <a:solidFill>
                  <a:srgbClr val="373536"/>
                </a:solidFill>
                <a:latin typeface="Arial"/>
                <a:ea typeface="Arial"/>
                <a:cs typeface="Arial"/>
              </a:rPr>
              <a:t>т</a:t>
            </a:r>
            <a:r>
              <a:rPr sz="800" spc="45">
                <a:solidFill>
                  <a:srgbClr val="373536"/>
                </a:solidFill>
                <a:latin typeface="Arial"/>
                <a:ea typeface="Arial"/>
                <a:cs typeface="Arial"/>
              </a:rPr>
              <a:t>р</a:t>
            </a:r>
            <a:r>
              <a:rPr sz="800" spc="38">
                <a:solidFill>
                  <a:srgbClr val="373536"/>
                </a:solidFill>
                <a:latin typeface="Arial"/>
                <a:ea typeface="Arial"/>
                <a:cs typeface="Arial"/>
              </a:rPr>
              <a:t>у</a:t>
            </a:r>
            <a:r>
              <a:rPr sz="800" spc="69">
                <a:solidFill>
                  <a:srgbClr val="373536"/>
                </a:solidFill>
                <a:latin typeface="Arial"/>
                <a:ea typeface="Arial"/>
                <a:cs typeface="Arial"/>
              </a:rPr>
              <a:t>да</a:t>
            </a:r>
            <a:endParaRPr sz="800" spc="68">
              <a:solidFill>
                <a:srgbClr val="373536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7719815" name="Title 1"/>
          <p:cNvSpPr>
            <a:spLocks noGrp="1"/>
          </p:cNvSpPr>
          <p:nvPr>
            <p:ph type="title"/>
          </p:nvPr>
        </p:nvSpPr>
        <p:spPr bwMode="auto">
          <a:xfrm>
            <a:off x="328936" y="233091"/>
            <a:ext cx="10833826" cy="5170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19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ДОЛГОСРОЧНЫЙ ПЛАН КОМПЛЕКСНОГО СОЦИАЛЬНО-ЭКОНОМИЧЕСКОГО РАЗВИТИЯ</a:t>
            </a:r>
            <a:r>
              <a:rPr lang="ru-RU" sz="1900" b="0" i="0" u="none" strike="noStrike" cap="none" spc="0">
                <a:solidFill>
                  <a:prstClr val="black"/>
                </a:solidFill>
                <a:latin typeface="Arial"/>
                <a:ea typeface="Droid Sans Japanese"/>
                <a:cs typeface="Droid Sans Japanese"/>
              </a:rPr>
              <a:t> </a:t>
            </a:r>
            <a:endParaRPr sz="2000" b="0">
              <a:solidFill>
                <a:schemeClr val="bg1"/>
              </a:solidFill>
            </a:endParaRPr>
          </a:p>
        </p:txBody>
      </p:sp>
      <p:sp>
        <p:nvSpPr>
          <p:cNvPr id="1789473598" name="Прямоугольник: скругленные углы 2143036289"/>
          <p:cNvSpPr/>
          <p:nvPr/>
        </p:nvSpPr>
        <p:spPr bwMode="auto">
          <a:xfrm>
            <a:off x="1408739" y="903650"/>
            <a:ext cx="9469513" cy="16671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834599705" name="TextBox 1300599458"/>
          <p:cNvSpPr txBox="1"/>
          <p:nvPr/>
        </p:nvSpPr>
        <p:spPr bwMode="auto">
          <a:xfrm>
            <a:off x="1723155" y="1031223"/>
            <a:ext cx="8691030" cy="1539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1600" b="1" i="0">
                <a:solidFill>
                  <a:srgbClr val="0070C0"/>
                </a:solidFill>
                <a:ea typeface="Droid Sans Japanese"/>
                <a:cs typeface="Droid Sans Japanese"/>
              </a:rPr>
              <a:t>Долгосрочный план комплексного социально-экономического развития Уссурийского городского округа до 2030 года </a:t>
            </a:r>
            <a:r>
              <a:rPr sz="1600" b="1" i="0">
                <a:solidFill>
                  <a:srgbClr val="0070C0"/>
                </a:solidFill>
                <a:ea typeface="Droid Sans Japanese"/>
                <a:cs typeface="Droid Sans Japanese"/>
              </a:rPr>
              <a:t>включает:</a:t>
            </a:r>
            <a:endParaRPr/>
          </a:p>
          <a:p>
            <a:pPr marL="316919" indent="-316919" algn="l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800" b="1" i="0">
                <a:solidFill>
                  <a:srgbClr val="0070C0"/>
                </a:solidFill>
                <a:ea typeface="Droid Sans Japanese"/>
                <a:cs typeface="Droid Sans Japanese"/>
              </a:rPr>
              <a:t>11</a:t>
            </a:r>
            <a:r>
              <a:rPr lang="ru-RU" sz="1600" b="1" i="0">
                <a:solidFill>
                  <a:srgbClr val="475A8D">
                    <a:lumMod val="75000"/>
                  </a:srgbClr>
                </a:solidFill>
                <a:ea typeface="Droid Sans Japanese"/>
                <a:cs typeface="Droid Sans Japanese"/>
              </a:rPr>
              <a:t> </a:t>
            </a:r>
            <a:r>
              <a:rPr lang="ru-RU" sz="1600" i="0">
                <a:solidFill>
                  <a:prstClr val="black"/>
                </a:solidFill>
                <a:ea typeface="Droid Sans Japanese"/>
                <a:cs typeface="Droid Sans Japanese"/>
              </a:rPr>
              <a:t>организационных мероприятий</a:t>
            </a:r>
            <a:r>
              <a:rPr sz="1600" b="0" i="0">
                <a:solidFill>
                  <a:prstClr val="black"/>
                </a:solidFill>
                <a:ea typeface="Droid Sans Japanese"/>
                <a:cs typeface="Droid Sans Japanese"/>
              </a:rPr>
              <a:t>;</a:t>
            </a:r>
            <a:endParaRPr sz="1600" b="1" i="0">
              <a:solidFill>
                <a:prstClr val="black"/>
              </a:solidFill>
              <a:ea typeface="Droid Sans Japanese"/>
              <a:cs typeface="Droid Sans Japanese"/>
            </a:endParaRPr>
          </a:p>
          <a:p>
            <a:pPr marL="316919" indent="-316919" algn="l">
              <a:buFont typeface="Wingdings"/>
              <a:buChar char="ü"/>
              <a:defRPr/>
            </a:pPr>
            <a:r>
              <a:rPr sz="1800" b="1" i="0">
                <a:solidFill>
                  <a:srgbClr val="0070C0"/>
                </a:solidFill>
                <a:ea typeface="Droid Sans Japanese"/>
                <a:cs typeface="Droid Sans Japanese"/>
              </a:rPr>
              <a:t>64</a:t>
            </a:r>
            <a:r>
              <a:rPr sz="1800" b="1" i="0">
                <a:solidFill>
                  <a:prstClr val="black"/>
                </a:solidFill>
                <a:ea typeface="Droid Sans Japanese"/>
                <a:cs typeface="Droid Sans Japanese"/>
              </a:rPr>
              <a:t> </a:t>
            </a:r>
            <a:r>
              <a:rPr sz="1600" i="0">
                <a:solidFill>
                  <a:prstClr val="black"/>
                </a:solidFill>
                <a:ea typeface="Droid Sans Japanese"/>
                <a:cs typeface="Droid Sans Japanese"/>
              </a:rPr>
              <a:t>мероприятия</a:t>
            </a:r>
            <a:r>
              <a:rPr sz="1600" b="1" i="0">
                <a:solidFill>
                  <a:prstClr val="black"/>
                </a:solidFill>
                <a:ea typeface="Droid Sans Japanese"/>
                <a:cs typeface="Droid Sans Japanese"/>
              </a:rPr>
              <a:t> </a:t>
            </a:r>
            <a:r>
              <a:rPr sz="1600" i="0">
                <a:solidFill>
                  <a:prstClr val="black"/>
                </a:solidFill>
                <a:ea typeface="Droid Sans Japanese"/>
                <a:cs typeface="Droid Sans Japanese"/>
              </a:rPr>
              <a:t>по развитию инфраструктуры</a:t>
            </a:r>
            <a:r>
              <a:rPr sz="1600" b="1" i="0">
                <a:solidFill>
                  <a:prstClr val="black"/>
                </a:solidFill>
                <a:ea typeface="Droid Sans Japanese"/>
                <a:cs typeface="Droid Sans Japanese"/>
              </a:rPr>
              <a:t> </a:t>
            </a: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(133 объекта) </a:t>
            </a:r>
            <a:r>
              <a:rPr lang="ru-RU" sz="1600" b="0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по разным направлениям деятельности</a:t>
            </a: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sz="1600" i="0">
                <a:solidFill>
                  <a:prstClr val="black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sz="1800" b="1" i="0">
                <a:solidFill>
                  <a:srgbClr val="0070C0"/>
                </a:solidFill>
                <a:ea typeface="Droid Sans Japanese"/>
                <a:cs typeface="Droid Sans Japanese"/>
              </a:rPr>
              <a:t>120,3 </a:t>
            </a:r>
            <a:r>
              <a:rPr sz="1600" i="0">
                <a:solidFill>
                  <a:prstClr val="black"/>
                </a:solidFill>
                <a:ea typeface="Droid Sans Japanese"/>
                <a:cs typeface="Droid Sans Japanese"/>
              </a:rPr>
              <a:t>млрд. рублей</a:t>
            </a:r>
            <a:endParaRPr sz="1600" b="0" i="0" u="none" strike="noStrike" cap="none" spc="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71216639" name="Прямоугольник: скругленные углы 2143036289"/>
          <p:cNvSpPr/>
          <p:nvPr/>
        </p:nvSpPr>
        <p:spPr bwMode="auto">
          <a:xfrm>
            <a:off x="449154" y="2838710"/>
            <a:ext cx="6117565" cy="12676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471859633" name="TextBox 2073306344"/>
          <p:cNvSpPr txBox="1"/>
          <p:nvPr/>
        </p:nvSpPr>
        <p:spPr bwMode="auto">
          <a:xfrm>
            <a:off x="665988" y="2893234"/>
            <a:ext cx="5695779" cy="1067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1400" b="1" i="0">
                <a:solidFill>
                  <a:schemeClr val="tx1"/>
                </a:solidFill>
                <a:ea typeface="Droid Sans Japanese"/>
                <a:cs typeface="Droid Sans Japanese"/>
              </a:rPr>
              <a:t>В долгосрочный план комплексного социально-экономического развития Уссурийского городского округа </a:t>
            </a:r>
            <a:r>
              <a:rPr sz="1400" b="1" i="0">
                <a:solidFill>
                  <a:schemeClr val="tx1"/>
                </a:solidFill>
                <a:ea typeface="Droid Sans Japanese"/>
                <a:cs typeface="Droid Sans Japanese"/>
              </a:rPr>
              <a:t>включены </a:t>
            </a:r>
            <a:r>
              <a:rPr sz="1800" b="1" i="0">
                <a:solidFill>
                  <a:srgbClr val="0070C0"/>
                </a:solidFill>
                <a:ea typeface="Droid Sans Japanese"/>
                <a:cs typeface="Droid Sans Japanese"/>
              </a:rPr>
              <a:t>22</a:t>
            </a:r>
            <a:r>
              <a:rPr lang="ru-RU" sz="1400" b="1" i="0">
                <a:solidFill>
                  <a:schemeClr val="tx1"/>
                </a:solidFill>
                <a:ea typeface="Droid Sans Japanese"/>
                <a:cs typeface="Droid Sans Japanese"/>
              </a:rPr>
              <a:t> мероприятия с использованием внебюджетных средств</a:t>
            </a:r>
            <a:r>
              <a:rPr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на общую сумму </a:t>
            </a:r>
            <a:r>
              <a:rPr sz="1800" b="1" i="0" u="none" strike="noStrike" cap="none" spc="0">
                <a:solidFill>
                  <a:srgbClr val="0070C0"/>
                </a:solidFill>
                <a:latin typeface="Arial"/>
                <a:ea typeface="Arial"/>
                <a:cs typeface="Arial"/>
              </a:rPr>
              <a:t>66,2</a:t>
            </a:r>
            <a:r>
              <a:rPr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млрд. рублей </a:t>
            </a:r>
            <a:endParaRPr sz="1400" b="1" i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974617567" name="Прямоугольник: скругленные углы 2143036289"/>
          <p:cNvSpPr/>
          <p:nvPr/>
        </p:nvSpPr>
        <p:spPr bwMode="auto">
          <a:xfrm flipH="0" flipV="0">
            <a:off x="449154" y="4328541"/>
            <a:ext cx="1919167" cy="87712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bg1">
                <a:lumMod val="85098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ЖИЛЬЕ</a:t>
            </a:r>
            <a:endParaRPr sz="1200" b="1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10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 объектов</a:t>
            </a:r>
            <a:endParaRPr sz="1200" b="1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34,6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 млрд. р</a:t>
            </a:r>
            <a:r>
              <a:rPr lang="ru-RU"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ублей</a:t>
            </a:r>
            <a:endParaRPr sz="1200"/>
          </a:p>
          <a:p>
            <a:pPr>
              <a:defRPr/>
            </a:pPr>
            <a:endParaRPr/>
          </a:p>
        </p:txBody>
      </p:sp>
      <p:sp>
        <p:nvSpPr>
          <p:cNvPr id="727032552" name="Прямоугольник: скругленные углы 2143036289"/>
          <p:cNvSpPr/>
          <p:nvPr/>
        </p:nvSpPr>
        <p:spPr bwMode="auto">
          <a:xfrm>
            <a:off x="463325" y="5409828"/>
            <a:ext cx="1904997" cy="87712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bg1">
                <a:lumMod val="85098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ПРОМЫШЛЕННОСТЬ </a:t>
            </a:r>
            <a:endParaRPr sz="1200" b="1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rgbClr val="0070C0"/>
                </a:solidFill>
                <a:latin typeface="Arial"/>
                <a:ea typeface="Arial"/>
                <a:cs typeface="Arial"/>
              </a:rPr>
              <a:t>2 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объекта</a:t>
            </a:r>
            <a:endParaRPr sz="1200" b="1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rgbClr val="0070C0"/>
                </a:solidFill>
                <a:latin typeface="Arial"/>
                <a:ea typeface="Arial"/>
                <a:cs typeface="Arial"/>
              </a:rPr>
              <a:t>3,5 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млрд. рубле</a:t>
            </a:r>
            <a:r>
              <a:rPr sz="1200">
                <a:solidFill>
                  <a:schemeClr val="tx1"/>
                </a:solidFill>
                <a:latin typeface="Arial"/>
                <a:ea typeface="Arial"/>
                <a:cs typeface="Arial"/>
              </a:rPr>
              <a:t>й</a:t>
            </a:r>
            <a:endParaRPr sz="12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39837279" name="Прямоугольник: скругленные углы 2143036289"/>
          <p:cNvSpPr/>
          <p:nvPr/>
        </p:nvSpPr>
        <p:spPr bwMode="auto">
          <a:xfrm>
            <a:off x="2597051" y="4335516"/>
            <a:ext cx="1953698" cy="87712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bg1">
                <a:lumMod val="85098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ТРАНСПОРТ И ЛОГИСТИКА</a:t>
            </a:r>
            <a:endParaRPr sz="1200" b="1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rgbClr val="0070C0"/>
                </a:solidFill>
                <a:latin typeface="Arial"/>
                <a:ea typeface="Arial"/>
                <a:cs typeface="Arial"/>
              </a:rPr>
              <a:t>4</a:t>
            </a:r>
            <a:r>
              <a:rPr lang="ru-RU" sz="1200" b="1" i="0" u="none" strike="noStrike" cap="none" spc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объекта</a:t>
            </a:r>
            <a:endParaRPr sz="1200" b="1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rgbClr val="0070C0"/>
                </a:solidFill>
                <a:latin typeface="Arial"/>
                <a:ea typeface="Arial"/>
                <a:cs typeface="Arial"/>
              </a:rPr>
              <a:t>16,0</a:t>
            </a:r>
            <a:r>
              <a:rPr lang="ru-RU" sz="1200" b="1" i="0" u="none" strike="noStrike" cap="none" spc="0">
                <a:solidFill>
                  <a:srgbClr val="26282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млрд. рублей</a:t>
            </a:r>
            <a:endParaRPr sz="1200" b="1" i="0" u="none" strike="noStrike" cap="none" spc="0">
              <a:solidFill>
                <a:schemeClr val="tx1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defRPr/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622990084" name="Прямоугольник: скругленные углы 2143036289"/>
          <p:cNvSpPr/>
          <p:nvPr/>
        </p:nvSpPr>
        <p:spPr bwMode="auto">
          <a:xfrm>
            <a:off x="2597051" y="5409828"/>
            <a:ext cx="1919166" cy="87712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bg1">
                <a:lumMod val="85098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ОБРАЗОВАНИЕ</a:t>
            </a:r>
            <a:endParaRPr sz="1200" b="1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1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 объект</a:t>
            </a:r>
            <a:endParaRPr sz="1200" b="1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2,3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 млрд. р</a:t>
            </a:r>
            <a:r>
              <a:rPr lang="ru-RU"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ублей</a:t>
            </a:r>
            <a:endParaRPr sz="1200"/>
          </a:p>
          <a:p>
            <a:pPr>
              <a:defRPr/>
            </a:pPr>
            <a:endParaRPr/>
          </a:p>
        </p:txBody>
      </p:sp>
      <p:sp>
        <p:nvSpPr>
          <p:cNvPr id="224630571" name="Правая фигурная скобка 500903379"/>
          <p:cNvSpPr/>
          <p:nvPr/>
        </p:nvSpPr>
        <p:spPr bwMode="auto">
          <a:xfrm>
            <a:off x="4617648" y="4282789"/>
            <a:ext cx="582597" cy="2004165"/>
          </a:xfrm>
          <a:prstGeom prst="rightBrace">
            <a:avLst>
              <a:gd name="adj1" fmla="val 8333"/>
              <a:gd name="adj2" fmla="val 50000"/>
            </a:avLst>
          </a:prstGeom>
          <a:ln w="12699" cap="flat" cmpd="sng" algn="ctr">
            <a:solidFill>
              <a:srgbClr val="00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69620625" name="TextBox 224102016"/>
          <p:cNvSpPr txBox="1"/>
          <p:nvPr/>
        </p:nvSpPr>
        <p:spPr bwMode="auto">
          <a:xfrm>
            <a:off x="4971839" y="5127335"/>
            <a:ext cx="2254878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/>
              <a:t>ФИНАНСИРОВАНИЕМ </a:t>
            </a:r>
            <a:endParaRPr/>
          </a:p>
          <a:p>
            <a:pPr algn="ctr">
              <a:defRPr/>
            </a:pPr>
            <a:r>
              <a:rPr sz="1200"/>
              <a:t>ОБЕСПЕЧЕНЫ</a:t>
            </a:r>
            <a:endParaRPr/>
          </a:p>
        </p:txBody>
      </p:sp>
      <p:sp>
        <p:nvSpPr>
          <p:cNvPr id="9763460" name="Прямоугольник: скругленные углы 2143036289"/>
          <p:cNvSpPr/>
          <p:nvPr/>
        </p:nvSpPr>
        <p:spPr bwMode="auto">
          <a:xfrm>
            <a:off x="7722185" y="2838710"/>
            <a:ext cx="3902958" cy="34245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ПОИСК ИНВЕСТОРА</a:t>
            </a:r>
            <a:endParaRPr/>
          </a:p>
        </p:txBody>
      </p:sp>
      <p:sp>
        <p:nvSpPr>
          <p:cNvPr id="730683030" name="Прямоугольник: скругленные углы 2143036289"/>
          <p:cNvSpPr/>
          <p:nvPr/>
        </p:nvSpPr>
        <p:spPr bwMode="auto">
          <a:xfrm>
            <a:off x="7226359" y="3322206"/>
            <a:ext cx="2341013" cy="308170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Создание кластера международной торговли, включая строительство экспоцентра и инфраструктуры гостеприимства</a:t>
            </a:r>
            <a:endParaRPr sz="1100" b="1">
              <a:solidFill>
                <a:schemeClr val="tx1"/>
              </a:solidFill>
            </a:endParaRPr>
          </a:p>
          <a:p>
            <a:pPr algn="ctr">
              <a:defRPr/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i="0" u="sng" strike="noStrike" cap="none" spc="0">
                <a:solidFill>
                  <a:schemeClr val="tx1"/>
                </a:solidFill>
                <a:latin typeface="Arial"/>
                <a:cs typeface="Arial"/>
              </a:rPr>
              <a:t>Цель проекта:</a:t>
            </a:r>
            <a:endParaRPr sz="1100" b="1" i="0" u="sng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Создание открытой, масштабной торговой зоны, </a:t>
            </a:r>
            <a:endParaRPr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в которой будут представлены товары, услуги, оборудование, технологии стран Азии и России</a:t>
            </a:r>
            <a:endParaRPr sz="11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707315861" name="Прямоугольник: скругленные углы 2143036289"/>
          <p:cNvSpPr/>
          <p:nvPr/>
        </p:nvSpPr>
        <p:spPr bwMode="auto">
          <a:xfrm>
            <a:off x="9654601" y="3338372"/>
            <a:ext cx="2447303" cy="306554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Создание технопарка в Уссурийском городском округе</a:t>
            </a:r>
            <a:endParaRPr sz="1100" b="1">
              <a:solidFill>
                <a:schemeClr val="tx1"/>
              </a:solidFill>
            </a:endParaRPr>
          </a:p>
          <a:p>
            <a:pPr algn="ctr">
              <a:defRPr/>
            </a:pPr>
            <a:endParaRPr sz="1100" b="1">
              <a:solidFill>
                <a:schemeClr val="tx1"/>
              </a:solidFill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100" b="1" i="0" u="sng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b="1" i="0" u="sng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00" b="1" i="0" u="sng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00" b="1" i="0" u="sng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00" b="1" i="0" u="sng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00" b="1" i="0" u="sng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00" b="1" i="0" u="sng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</a:t>
            </a:r>
            <a:endParaRPr lang="ru-RU" sz="1100" b="1" i="0" u="sng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Размещение на территории технопарка организаций, осуществляющих производство продукции, используемой в сельском хозяйстве, и организаций, осуществляющих переработку сельскохозяйственной продукции</a:t>
            </a:r>
            <a:endParaRPr sz="11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defRPr/>
            </a:pPr>
            <a:endParaRPr sz="1100" b="1">
              <a:solidFill>
                <a:schemeClr val="tx1"/>
              </a:solidFill>
            </a:endParaRPr>
          </a:p>
          <a:p>
            <a:pPr algn="ctr">
              <a:defRPr/>
            </a:pPr>
            <a:endParaRPr sz="11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2011402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403515" y="59654"/>
            <a:ext cx="11638181" cy="5018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 algn="l">
              <a:defRPr/>
            </a:pPr>
            <a:r>
              <a:rPr lang="ru-RU" sz="1600" b="0">
                <a:solidFill>
                  <a:schemeClr val="bg1"/>
                </a:solidFill>
              </a:rPr>
              <a:t>ПРОЕКТ: «СТРОИТЕЛЬСТВО ТЕРМИНАЛЬНО-ЛОГИСТИЧЕСКОГО ЦЕНТРА «ПРИМОРСКИЙ»</a:t>
            </a:r>
            <a:br>
              <a:rPr lang="ru-RU" sz="1600" b="0">
                <a:solidFill>
                  <a:schemeClr val="bg1"/>
                </a:solidFill>
              </a:rPr>
            </a:br>
            <a:r>
              <a:rPr lang="ru-RU" sz="1600" b="0">
                <a:solidFill>
                  <a:schemeClr val="bg1"/>
                </a:solidFill>
              </a:rPr>
              <a:t>ИНВЕСТОР: ООО «ФРЕЙТ ВИЛЛАДЖ ПРИМОРСКИЙ»</a:t>
            </a:r>
            <a:endParaRPr sz="1600" b="0">
              <a:solidFill>
                <a:schemeClr val="bg1"/>
              </a:solidFill>
            </a:endParaRPr>
          </a:p>
        </p:txBody>
      </p:sp>
      <p:sp>
        <p:nvSpPr>
          <p:cNvPr id="369264134" name="Прямоугольник: усеченные противолежащие углы 243291626"/>
          <p:cNvSpPr/>
          <p:nvPr/>
        </p:nvSpPr>
        <p:spPr bwMode="auto">
          <a:xfrm flipH="1">
            <a:off x="5970301" y="677142"/>
            <a:ext cx="1054220" cy="54560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7 655,6 млн. руб.</a:t>
            </a:r>
            <a:endParaRPr/>
          </a:p>
        </p:txBody>
      </p:sp>
      <p:sp>
        <p:nvSpPr>
          <p:cNvPr id="2099244376" name="Прямоугольник: усеченные противолежащие углы 486578862"/>
          <p:cNvSpPr/>
          <p:nvPr/>
        </p:nvSpPr>
        <p:spPr bwMode="auto">
          <a:xfrm flipH="1" flipV="0">
            <a:off x="7445238" y="677142"/>
            <a:ext cx="1054219" cy="5456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430 ед.</a:t>
            </a:r>
            <a:endParaRPr sz="1200" b="1">
              <a:solidFill>
                <a:schemeClr val="tx1"/>
              </a:solidFill>
            </a:endParaRPr>
          </a:p>
        </p:txBody>
      </p:sp>
      <p:sp>
        <p:nvSpPr>
          <p:cNvPr id="616928841" name="Прямоугольник: усеченные противолежащие углы 13923402"/>
          <p:cNvSpPr/>
          <p:nvPr/>
        </p:nvSpPr>
        <p:spPr bwMode="auto">
          <a:xfrm flipH="1" flipV="0">
            <a:off x="9122070" y="677142"/>
            <a:ext cx="1253621" cy="5456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2020 - </a:t>
            </a:r>
            <a:r>
              <a:rPr sz="1400" b="1">
                <a:solidFill>
                  <a:schemeClr val="tx1"/>
                </a:solidFill>
              </a:rPr>
              <a:t>2025</a:t>
            </a:r>
            <a:endParaRPr sz="1400" b="1">
              <a:solidFill>
                <a:schemeClr val="tx1"/>
              </a:solidFill>
            </a:endParaRPr>
          </a:p>
        </p:txBody>
      </p:sp>
      <p:sp>
        <p:nvSpPr>
          <p:cNvPr id="1716011211" name="TextBox 1508030183"/>
          <p:cNvSpPr txBox="1"/>
          <p:nvPr/>
        </p:nvSpPr>
        <p:spPr bwMode="auto">
          <a:xfrm flipH="0" flipV="0">
            <a:off x="5903768" y="1235754"/>
            <a:ext cx="1121112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инвестиции</a:t>
            </a:r>
            <a:endParaRPr/>
          </a:p>
        </p:txBody>
      </p:sp>
      <p:sp>
        <p:nvSpPr>
          <p:cNvPr id="1294608417" name="TextBox 268161856"/>
          <p:cNvSpPr txBox="1"/>
          <p:nvPr/>
        </p:nvSpPr>
        <p:spPr bwMode="auto">
          <a:xfrm>
            <a:off x="6970834" y="1235754"/>
            <a:ext cx="1130832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07609016" name="TextBox 995819394"/>
          <p:cNvSpPr txBox="1"/>
          <p:nvPr/>
        </p:nvSpPr>
        <p:spPr bwMode="auto">
          <a:xfrm flipH="0" flipV="0">
            <a:off x="8874454" y="1235754"/>
            <a:ext cx="1609655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период реализации</a:t>
            </a:r>
            <a:endParaRPr/>
          </a:p>
        </p:txBody>
      </p:sp>
      <p:sp>
        <p:nvSpPr>
          <p:cNvPr id="47720428" name="Стрелка: пятиугольник 737739060"/>
          <p:cNvSpPr/>
          <p:nvPr/>
        </p:nvSpPr>
        <p:spPr bwMode="auto">
          <a:xfrm>
            <a:off x="5608328" y="1693313"/>
            <a:ext cx="4871827" cy="270083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sz="1600" b="1"/>
              <a:t> Суть проекта</a:t>
            </a:r>
            <a:endParaRPr/>
          </a:p>
        </p:txBody>
      </p:sp>
      <p:sp>
        <p:nvSpPr>
          <p:cNvPr id="1987926273" name="TextBox 1142761042"/>
          <p:cNvSpPr txBox="1"/>
          <p:nvPr/>
        </p:nvSpPr>
        <p:spPr bwMode="auto">
          <a:xfrm>
            <a:off x="417087" y="4068918"/>
            <a:ext cx="499494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1" indent="-195761">
              <a:buFont typeface="Wingdings"/>
              <a:buChar char="ü"/>
              <a:defRPr/>
            </a:pPr>
            <a:endParaRPr sz="900"/>
          </a:p>
          <a:p>
            <a:pPr marL="195761" indent="-195761">
              <a:buFont typeface="Wingdings"/>
              <a:buChar char="ü"/>
              <a:defRPr/>
            </a:pPr>
            <a:endParaRPr sz="900"/>
          </a:p>
        </p:txBody>
      </p:sp>
      <p:sp>
        <p:nvSpPr>
          <p:cNvPr id="1679581842" name="TextBox 850019312"/>
          <p:cNvSpPr txBox="1"/>
          <p:nvPr/>
        </p:nvSpPr>
        <p:spPr bwMode="auto">
          <a:xfrm>
            <a:off x="5608325" y="1982070"/>
            <a:ext cx="6406140" cy="161579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Создание транспортно-логистического центра мощностью 300 тыс. ДФЭ в год, развитие складского комплекса до 280 тыс. кв.м.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Оказание услуг по перевалке и хранению контейнерных грузов, пребывающих железнодорожным и автомобильным транспортом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Накопление грузов, поступающих из портов Приморского края, для формирования контейнерных поездов в Сибирь и Европейскую часть России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Накопление судовых партий грузов для отправки прямым смешанным железнодорожно - водным сообщением и на экспорт из портов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Оказание сопутствующих услуг, в т.ч. таможенных сервисов, связанных с обработкой поступающих грузов</a:t>
            </a:r>
            <a:endParaRPr strike="noStrike" cap="none" spc="0"/>
          </a:p>
        </p:txBody>
      </p:sp>
      <p:sp>
        <p:nvSpPr>
          <p:cNvPr id="2016341849" name="TextBox 1178153769"/>
          <p:cNvSpPr txBox="1"/>
          <p:nvPr/>
        </p:nvSpPr>
        <p:spPr bwMode="auto">
          <a:xfrm>
            <a:off x="228666" y="3293066"/>
            <a:ext cx="5418493" cy="19510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/>
              <a:t>Обеспеченность ресурсами</a:t>
            </a:r>
            <a:endParaRPr sz="1200" b="1" strike="noStrike" cap="none" spc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600" b="1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Земельный участок  площадью - 203 га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Удаленность от автомагистрали - 0,1 км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Удаленность от ж/д станции - 1,0 км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Удаленность от аэропорта - 100 км</a:t>
            </a:r>
            <a:endParaRPr sz="1000" strike="noStrike" cap="none" spc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600" b="1"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/>
              <a:t>Потребность в ресурсах</a:t>
            </a:r>
            <a:endParaRPr sz="1200" b="1" strike="noStrike" cap="none" spc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600" b="1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Инфраструктурные потребности: газ, электроснабжение, водоснабжение, водоотведение, теплоснабжение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Коммуникации на территории: автодороги,ж/д ветки, сети телекоммуникаций.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Необходимый штат сотрудников - 430 чел.</a:t>
            </a:r>
            <a:endParaRPr strike="noStrike" cap="none" spc="0"/>
          </a:p>
        </p:txBody>
      </p:sp>
      <p:sp>
        <p:nvSpPr>
          <p:cNvPr id="1812336637" name="TextBox 1910249616"/>
          <p:cNvSpPr txBox="1"/>
          <p:nvPr/>
        </p:nvSpPr>
        <p:spPr bwMode="auto">
          <a:xfrm>
            <a:off x="5663810" y="3551058"/>
            <a:ext cx="6176444" cy="11890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Обеспеченность спросом</a:t>
            </a:r>
            <a:endParaRPr sz="100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С</a:t>
            </a:r>
            <a:r>
              <a:rPr sz="1000" strike="noStrike" cap="none" spc="0"/>
              <a:t>оздание транспортно-логистического центра выступает необходимым условием для развития Уссурийского городского округа как логистического хаба для стран АТР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Стратегическое преимущество проекта обуславливается его расположением вблизи основной портовой инфрастуктуры Приморского края и станции «Воздвиженская», отсутствием конкурентов, а также наличием грузовой базы, что гарантирует загрузку контейнерного терминала</a:t>
            </a:r>
            <a:endParaRPr strike="noStrike" cap="none" spc="0"/>
          </a:p>
        </p:txBody>
      </p:sp>
      <p:sp>
        <p:nvSpPr>
          <p:cNvPr id="1919117439" name="TextBox 1478818371"/>
          <p:cNvSpPr txBox="1"/>
          <p:nvPr/>
        </p:nvSpPr>
        <p:spPr bwMode="auto">
          <a:xfrm flipH="0" flipV="0">
            <a:off x="5411668" y="4708161"/>
            <a:ext cx="3526011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Потенциальные партнеры</a:t>
            </a:r>
            <a:endParaRPr sz="1200" b="1">
              <a:solidFill>
                <a:schemeClr val="tx1"/>
              </a:solidFill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Министерство транспорта Российской Федерации</a:t>
            </a:r>
            <a:endParaRPr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Правительство Приморского края</a:t>
            </a:r>
            <a:endParaRPr strike="noStrike" cap="none" spc="0"/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АО «КРДВ»</a:t>
            </a:r>
            <a:endParaRPr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Администрация Уссурийского городского округа</a:t>
            </a:r>
            <a:endParaRPr strike="noStrike" cap="none" spc="0"/>
          </a:p>
        </p:txBody>
      </p:sp>
      <p:sp>
        <p:nvSpPr>
          <p:cNvPr id="1220501088" name="TextBox 1091809751"/>
          <p:cNvSpPr txBox="1"/>
          <p:nvPr/>
        </p:nvSpPr>
        <p:spPr bwMode="auto">
          <a:xfrm>
            <a:off x="90559" y="5744844"/>
            <a:ext cx="11959414" cy="30515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 b="1">
                <a:solidFill>
                  <a:schemeClr val="bg1"/>
                </a:solidFill>
              </a:rPr>
              <a:t>Меры поддержки</a:t>
            </a:r>
            <a:endParaRPr b="1"/>
          </a:p>
        </p:txBody>
      </p:sp>
      <p:sp>
        <p:nvSpPr>
          <p:cNvPr id="2062272511" name="TextBox 104484682"/>
          <p:cNvSpPr txBox="1"/>
          <p:nvPr/>
        </p:nvSpPr>
        <p:spPr bwMode="auto">
          <a:xfrm flipH="0" flipV="0">
            <a:off x="797860" y="6068863"/>
            <a:ext cx="4752913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Предоставлены земельные участки для реализации проекта</a:t>
            </a:r>
            <a:endParaRPr sz="1000" strike="noStrike" cap="none" spc="0"/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Получен статус резидента ТОР «Михайловский»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Обеспечение необходимой инфраструктурой для реализации проекта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Налоговые льготы и административные преференции </a:t>
            </a:r>
            <a:endParaRPr sz="1000" strike="noStrike" cap="none" spc="0">
              <a:solidFill>
                <a:schemeClr val="tx1"/>
              </a:solidFill>
            </a:endParaRPr>
          </a:p>
        </p:txBody>
      </p:sp>
      <p:sp>
        <p:nvSpPr>
          <p:cNvPr id="24801652" name="TextBox 487954686"/>
          <p:cNvSpPr txBox="1"/>
          <p:nvPr/>
        </p:nvSpPr>
        <p:spPr bwMode="auto">
          <a:xfrm flipH="0" flipV="0">
            <a:off x="6222603" y="6068863"/>
            <a:ext cx="4598789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Возможность применения процедуры свободной таможенной зоны</a:t>
            </a:r>
            <a:endParaRPr sz="1000"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Привлечение иностранной рабочей силы без учета квот</a:t>
            </a:r>
            <a:endParaRPr sz="1000"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Маркетинговая поддержка бренда, товаров и услуг компании</a:t>
            </a:r>
            <a:endParaRPr sz="1000" strike="noStrike" cap="none" spc="0"/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Поддержка в части предоставления целевых займов, кредитов</a:t>
            </a:r>
            <a:endParaRPr sz="1000" strike="noStrike" cap="none" spc="0"/>
          </a:p>
        </p:txBody>
      </p:sp>
      <p:sp>
        <p:nvSpPr>
          <p:cNvPr id="1630202849" name="TextBox 1424133467"/>
          <p:cNvSpPr txBox="1"/>
          <p:nvPr/>
        </p:nvSpPr>
        <p:spPr bwMode="auto">
          <a:xfrm flipH="0" flipV="0">
            <a:off x="7263563" y="1235754"/>
            <a:ext cx="1378679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рабочие места</a:t>
            </a:r>
            <a:endParaRPr/>
          </a:p>
        </p:txBody>
      </p:sp>
      <p:sp>
        <p:nvSpPr>
          <p:cNvPr id="1218627053" name="object 4"/>
          <p:cNvSpPr/>
          <p:nvPr/>
        </p:nvSpPr>
        <p:spPr bwMode="auto">
          <a:xfrm flipH="0" flipV="0">
            <a:off x="433567" y="677142"/>
            <a:ext cx="4978103" cy="2609858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023002459" name="TextBox 1478818371"/>
          <p:cNvSpPr txBox="1"/>
          <p:nvPr/>
        </p:nvSpPr>
        <p:spPr bwMode="auto">
          <a:xfrm flipH="0" flipV="0">
            <a:off x="8930703" y="4804157"/>
            <a:ext cx="3024515" cy="853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ОАО «Российские железные дороги»</a:t>
            </a:r>
            <a:endParaRPr sz="1000" strike="noStrike" cap="none" spc="0"/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Компании </a:t>
            </a: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различных секторов экономики </a:t>
            </a: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стран АТР </a:t>
            </a:r>
            <a:endParaRPr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Компании различных секторов экономики РФ</a:t>
            </a:r>
            <a:endParaRPr strike="noStrike" cap="none" spc="0"/>
          </a:p>
        </p:txBody>
      </p:sp>
      <p:sp>
        <p:nvSpPr>
          <p:cNvPr id="9711114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11573388" y="6356349"/>
            <a:ext cx="478278" cy="365122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DDB9F3EE-C57C-B4B4-7A5D-1C681C4F6D69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8076817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241382" y="67782"/>
            <a:ext cx="11800675" cy="7861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l">
              <a:defRPr/>
            </a:pPr>
            <a:r>
              <a:rPr lang="ru-RU" sz="1600" b="0">
                <a:solidFill>
                  <a:schemeClr val="bg1"/>
                </a:solidFill>
              </a:rPr>
              <a:t>ПРОЕКТ: «СОЗДАНИЕ МНОГОФУНКЦИОНАЛЬНОГО СЕЛЬСКОХОЗЯЙСТВЕННОГО КОМПЛЕКСА ПО ВЫРАЩИВАНИЮ ЗЕРНОВЫХ С ИСПОЛЬЗОВАНИЕМ ЛИНЕЙНОГО ЭЛЕВАТОРА, ВКЛЮЧАЮЩЕГО КОМПЛЕКС ХРАНЕНИЯ, ПОДРАБОТКИ И ПЕРЕРАБОТКИ ЗЕРНОВЫХ КУЛЬТУР НА ТЕРРИТОРИИ ПРИМОРСКОГО КРАЯ»</a:t>
            </a:r>
            <a:br>
              <a:rPr sz="1600" b="0">
                <a:solidFill>
                  <a:schemeClr val="bg1"/>
                </a:solidFill>
              </a:rPr>
            </a:br>
            <a:r>
              <a:rPr sz="1600" b="0">
                <a:solidFill>
                  <a:schemeClr val="bg1"/>
                </a:solidFill>
              </a:rPr>
              <a:t>ИНВЕСТОР: ООО «СКИФ ПЛЮС»</a:t>
            </a:r>
            <a:endParaRPr sz="1600" b="0">
              <a:solidFill>
                <a:schemeClr val="bg1"/>
              </a:solidFill>
            </a:endParaRPr>
          </a:p>
        </p:txBody>
      </p:sp>
      <p:sp>
        <p:nvSpPr>
          <p:cNvPr id="893970278" name="Прямоугольник: усеченные противолежащие углы 371073910"/>
          <p:cNvSpPr/>
          <p:nvPr/>
        </p:nvSpPr>
        <p:spPr bwMode="auto">
          <a:xfrm flipH="1">
            <a:off x="5969736" y="952183"/>
            <a:ext cx="1054222" cy="54560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2009,69 млн. руб.</a:t>
            </a:r>
            <a:endParaRPr/>
          </a:p>
        </p:txBody>
      </p:sp>
      <p:sp>
        <p:nvSpPr>
          <p:cNvPr id="1311921527" name="Прямоугольник: усеченные противолежащие углы 1405338455"/>
          <p:cNvSpPr/>
          <p:nvPr/>
        </p:nvSpPr>
        <p:spPr bwMode="auto">
          <a:xfrm flipH="1" flipV="0">
            <a:off x="7860434" y="952183"/>
            <a:ext cx="1054220" cy="54560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250 ед.</a:t>
            </a:r>
            <a:endParaRPr sz="1200" b="1">
              <a:solidFill>
                <a:schemeClr val="tx1"/>
              </a:solidFill>
            </a:endParaRPr>
          </a:p>
        </p:txBody>
      </p:sp>
      <p:sp>
        <p:nvSpPr>
          <p:cNvPr id="50866963" name="Прямоугольник: усеченные противолежащие углы 220635576"/>
          <p:cNvSpPr/>
          <p:nvPr/>
        </p:nvSpPr>
        <p:spPr bwMode="auto">
          <a:xfrm flipH="1" flipV="0">
            <a:off x="9585020" y="952182"/>
            <a:ext cx="1236731" cy="54560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2023 - </a:t>
            </a:r>
            <a:r>
              <a:rPr sz="1400" b="1">
                <a:solidFill>
                  <a:schemeClr val="tx1"/>
                </a:solidFill>
              </a:rPr>
              <a:t>2029</a:t>
            </a:r>
            <a:endParaRPr sz="1400" b="1">
              <a:solidFill>
                <a:schemeClr val="tx1"/>
              </a:solidFill>
            </a:endParaRPr>
          </a:p>
        </p:txBody>
      </p:sp>
      <p:sp>
        <p:nvSpPr>
          <p:cNvPr id="30602647" name="TextBox 1078532363"/>
          <p:cNvSpPr txBox="1"/>
          <p:nvPr/>
        </p:nvSpPr>
        <p:spPr bwMode="auto">
          <a:xfrm flipH="0" flipV="0">
            <a:off x="7697376" y="1497789"/>
            <a:ext cx="1538281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рабочие места</a:t>
            </a:r>
            <a:endParaRPr/>
          </a:p>
        </p:txBody>
      </p:sp>
      <p:sp>
        <p:nvSpPr>
          <p:cNvPr id="840027282" name="TextBox 732921782"/>
          <p:cNvSpPr txBox="1"/>
          <p:nvPr/>
        </p:nvSpPr>
        <p:spPr bwMode="auto">
          <a:xfrm flipH="0" flipV="0">
            <a:off x="9394836" y="1497784"/>
            <a:ext cx="1620697" cy="457560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период реализации</a:t>
            </a:r>
            <a:endParaRPr/>
          </a:p>
        </p:txBody>
      </p:sp>
      <p:sp>
        <p:nvSpPr>
          <p:cNvPr id="435127378" name="Стрелка: пятиугольник 1173177170"/>
          <p:cNvSpPr/>
          <p:nvPr/>
        </p:nvSpPr>
        <p:spPr bwMode="auto">
          <a:xfrm>
            <a:off x="5265596" y="1927803"/>
            <a:ext cx="3255143" cy="234741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sz="1600" b="1"/>
              <a:t>Суть проекта</a:t>
            </a:r>
            <a:endParaRPr b="1"/>
          </a:p>
        </p:txBody>
      </p:sp>
      <p:sp>
        <p:nvSpPr>
          <p:cNvPr id="941722238" name="TextBox 1704248294"/>
          <p:cNvSpPr txBox="1"/>
          <p:nvPr/>
        </p:nvSpPr>
        <p:spPr bwMode="auto">
          <a:xfrm flipH="0" flipV="0">
            <a:off x="5160517" y="2162543"/>
            <a:ext cx="6869809" cy="161579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Суточный прием зерна на сушку и доработку через автотранспорт 1000 тонн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Перевалка сухого зерна на прием и отгрузку 2000 тонн в сутки через ж/д транспорт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Работа по перевалке сухого зерна параллельно приему кукурузы на доработку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Две точки приема зерна: с ж/д и автотранспорта. Две точки отгрузки навалом на ж/д и автотранспорт. Транспортные системы (нории конвейера) производительностью 150 тонн/час.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Линия предварительной очистки зерна перед сушкой. Линия доработки зерна до товарной кондиции 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Сушилка</a:t>
            </a:r>
            <a:r>
              <a:rPr sz="1000" strike="noStrike" cap="none" spc="0"/>
              <a:t> производительностью 60 плановых тонн с бункером активного вентилирования </a:t>
            </a:r>
            <a:endParaRPr sz="1000"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Создание комплекса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для хранения, предусматривающего 6 емкостей силосного типа по 5 тыс. тонн, 30 тыс. тонн общего хранения в емкостях.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Склады напольного хранения - 20 000 кв. м., общего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хранения зерна - 75 тыс. тонн. Общий объем хранения элеватора составляет 105 тыс. тонн</a:t>
            </a:r>
            <a:endParaRPr/>
          </a:p>
        </p:txBody>
      </p:sp>
      <p:sp>
        <p:nvSpPr>
          <p:cNvPr id="281951209" name="TextBox 655423161"/>
          <p:cNvSpPr txBox="1"/>
          <p:nvPr/>
        </p:nvSpPr>
        <p:spPr bwMode="auto">
          <a:xfrm>
            <a:off x="90560" y="5744844"/>
            <a:ext cx="11960136" cy="30515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 b="1">
                <a:solidFill>
                  <a:schemeClr val="bg1"/>
                </a:solidFill>
              </a:rPr>
              <a:t>Меры поддержки</a:t>
            </a:r>
            <a:endParaRPr/>
          </a:p>
        </p:txBody>
      </p:sp>
      <p:sp>
        <p:nvSpPr>
          <p:cNvPr id="1435542173" name="TextBox 1035099119"/>
          <p:cNvSpPr txBox="1"/>
          <p:nvPr/>
        </p:nvSpPr>
        <p:spPr bwMode="auto">
          <a:xfrm flipH="0" flipV="0">
            <a:off x="5217822" y="3732624"/>
            <a:ext cx="6590588" cy="11890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/>
              <a:t>Обеспеченность спросом</a:t>
            </a:r>
            <a:endParaRPr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Развитие экономических отношений между Россией и Китаем в соответствии с Соглашением о торгово-экономическом сотрудничестве между Евразийским экономическим союзом (ЕАЭС) и его государствами-членами, с одной стороны и Китайской народной республики (КНР), с другой стороны.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Согласно положений утвержденной Президентом РФ экспортной продовольственной доктрины, экспортная целевая доля России на мировом рынке продовольствия к 2050 году должна составлять не менее 15%</a:t>
            </a:r>
            <a:endParaRPr sz="1000" strike="noStrike" cap="none" spc="0"/>
          </a:p>
        </p:txBody>
      </p:sp>
      <p:sp>
        <p:nvSpPr>
          <p:cNvPr id="1362860185" name="TextBox 1566815230"/>
          <p:cNvSpPr txBox="1"/>
          <p:nvPr/>
        </p:nvSpPr>
        <p:spPr bwMode="auto">
          <a:xfrm flipH="0" flipV="0">
            <a:off x="5227569" y="4860563"/>
            <a:ext cx="3331917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Потенциальные партнеры</a:t>
            </a:r>
            <a:endParaRPr/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Правительство Приморского края</a:t>
            </a:r>
            <a:endParaRPr sz="1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АО «КРДВ»</a:t>
            </a:r>
            <a:endParaRPr strike="noStrike" cap="none" spc="0"/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strike="noStrike" cap="none" spc="0">
                <a:latin typeface="Arial"/>
                <a:ea typeface="Arial"/>
                <a:cs typeface="Arial"/>
              </a:rPr>
              <a:t>Администрация Уссурийского городского округа</a:t>
            </a:r>
            <a:endParaRPr sz="1000" strike="noStrike" cap="none" spc="0">
              <a:latin typeface="Arial"/>
              <a:cs typeface="Arial"/>
            </a:endParaRPr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ОАО «Российские железные дороги»</a:t>
            </a:r>
            <a:endParaRPr strike="noStrike" cap="none" spc="0"/>
          </a:p>
        </p:txBody>
      </p:sp>
      <p:pic>
        <p:nvPicPr>
          <p:cNvPr id="361436368" name="Picture 12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6082" cy="4572"/>
          </a:xfrm>
          <a:prstGeom prst="rect">
            <a:avLst/>
          </a:prstGeom>
          <a:noFill/>
        </p:spPr>
      </p:pic>
      <p:pic>
        <p:nvPicPr>
          <p:cNvPr id="1808405825" name="Picture 12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2399" y="152399"/>
            <a:ext cx="6082" cy="4572"/>
          </a:xfrm>
          <a:prstGeom prst="rect">
            <a:avLst/>
          </a:prstGeom>
          <a:noFill/>
        </p:spPr>
      </p:pic>
      <p:pic>
        <p:nvPicPr>
          <p:cNvPr id="1628029478" name="Picture 12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4799" y="304799"/>
            <a:ext cx="6082" cy="4572"/>
          </a:xfrm>
          <a:prstGeom prst="rect">
            <a:avLst/>
          </a:prstGeom>
          <a:noFill/>
        </p:spPr>
      </p:pic>
      <p:pic>
        <p:nvPicPr>
          <p:cNvPr id="28442655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41382" y="853885"/>
            <a:ext cx="4815398" cy="2655464"/>
          </a:xfrm>
          <a:prstGeom prst="rect">
            <a:avLst/>
          </a:prstGeom>
        </p:spPr>
      </p:pic>
      <p:sp>
        <p:nvSpPr>
          <p:cNvPr id="1588639069" name="TextBox 805797719"/>
          <p:cNvSpPr txBox="1"/>
          <p:nvPr/>
        </p:nvSpPr>
        <p:spPr bwMode="auto">
          <a:xfrm flipH="0" flipV="0">
            <a:off x="5936647" y="1497789"/>
            <a:ext cx="1120753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инвестиции</a:t>
            </a:r>
            <a:endParaRPr/>
          </a:p>
        </p:txBody>
      </p:sp>
      <p:sp>
        <p:nvSpPr>
          <p:cNvPr id="783725155" name="TextBox 2026859775"/>
          <p:cNvSpPr txBox="1"/>
          <p:nvPr/>
        </p:nvSpPr>
        <p:spPr bwMode="auto">
          <a:xfrm flipH="0" flipV="0">
            <a:off x="278164" y="3509347"/>
            <a:ext cx="4953361" cy="8842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Обеспеченность ресурсами</a:t>
            </a:r>
            <a:endParaRPr sz="12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/>
              <a:buChar char="ü"/>
              <a:defRPr/>
            </a:pPr>
            <a:r>
              <a:rPr sz="1000" strike="noStrike" cap="none" spc="0"/>
              <a:t>Земельный участок площадью - 53,2</a:t>
            </a:r>
            <a:r>
              <a:rPr sz="1000" strike="noStrike" cap="none" spc="0"/>
              <a:t> га</a:t>
            </a:r>
            <a:endParaRPr sz="1000"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/>
              <a:buChar char="ü"/>
              <a:defRPr/>
            </a:pPr>
            <a:r>
              <a:rPr sz="1000" strike="noStrike" cap="none" spc="0"/>
              <a:t>Точки присоединения электро, газо и водоснабжения/водоотведения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/>
              <a:buChar char="ü"/>
              <a:defRPr/>
            </a:pPr>
            <a:r>
              <a:rPr sz="1000" strike="noStrike" cap="none" spc="0"/>
              <a:t>Обеспечен транспортной доступностью: удаленность от ж/д станции 10,1 км. удаленность от автомагистрали 2,9 км.  </a:t>
            </a:r>
            <a:endParaRPr sz="1000" strike="noStrike" cap="none" spc="0"/>
          </a:p>
        </p:txBody>
      </p:sp>
      <p:sp>
        <p:nvSpPr>
          <p:cNvPr id="1004805584" name="TextBox 1566815230"/>
          <p:cNvSpPr txBox="1"/>
          <p:nvPr/>
        </p:nvSpPr>
        <p:spPr bwMode="auto">
          <a:xfrm flipH="0" flipV="0">
            <a:off x="8763763" y="5043444"/>
            <a:ext cx="3196859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ООО «Амкодор-Дормаш-ДВ»</a:t>
            </a:r>
            <a:endParaRPr strike="noStrike" cap="none" spc="0"/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Сельскохозяйственные компании стран ЕАЭС, КНР </a:t>
            </a:r>
            <a:endParaRPr strike="noStrike" cap="none" spc="0"/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Сельскохозяйственный компании РФ</a:t>
            </a:r>
            <a:endParaRPr strike="noStrike" cap="none" spc="0"/>
          </a:p>
        </p:txBody>
      </p:sp>
      <p:sp>
        <p:nvSpPr>
          <p:cNvPr id="373411938" name="TextBox 104484682"/>
          <p:cNvSpPr txBox="1"/>
          <p:nvPr/>
        </p:nvSpPr>
        <p:spPr bwMode="auto">
          <a:xfrm flipH="0" flipV="0">
            <a:off x="797859" y="6068863"/>
            <a:ext cx="4753633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>
                <a:latin typeface="Arial"/>
                <a:ea typeface="Arial"/>
                <a:cs typeface="Arial"/>
              </a:rPr>
              <a:t>Предоставлены земельные участки для реализации проекта</a:t>
            </a:r>
            <a:endParaRPr sz="1000" strike="noStrike" cap="none" spc="0">
              <a:latin typeface="Arial"/>
              <a:cs typeface="Arial"/>
            </a:endParaRPr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>
                <a:latin typeface="Arial"/>
                <a:ea typeface="Arial"/>
                <a:cs typeface="Arial"/>
              </a:rPr>
              <a:t>Получен статус резидента ТОР «Михайловский»</a:t>
            </a:r>
            <a:endParaRPr strike="noStrike" cap="none" spc="0">
              <a:latin typeface="Arial"/>
              <a:cs typeface="Arial"/>
            </a:endParaRPr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>
                <a:latin typeface="Arial"/>
                <a:ea typeface="Arial"/>
                <a:cs typeface="Arial"/>
              </a:rPr>
              <a:t>Обеспечение необходимой инфраструктурой для реализации проекта</a:t>
            </a:r>
            <a:endParaRPr strike="noStrike" cap="none" spc="0">
              <a:latin typeface="Arial"/>
              <a:cs typeface="Arial"/>
            </a:endParaRPr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Налоговые льготы и административные преференции </a:t>
            </a:r>
            <a:endParaRPr sz="1000" strike="noStrike" cap="none" spc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77366053" name="TextBox 487954686"/>
          <p:cNvSpPr txBox="1"/>
          <p:nvPr/>
        </p:nvSpPr>
        <p:spPr bwMode="auto">
          <a:xfrm flipH="0" flipV="0">
            <a:off x="6220082" y="6068863"/>
            <a:ext cx="4601669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Возможность применения процедуры свободной таможенной зоны</a:t>
            </a:r>
            <a:endParaRPr sz="1000"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Привлечение </a:t>
            </a: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иностранной рабочей силы без учета квот</a:t>
            </a:r>
            <a:endParaRPr sz="1000"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Маркетинговая поддержка бренда, товаров и услуг компании</a:t>
            </a:r>
            <a:endParaRPr sz="1000"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Поддержка в части предоставления целевых займов, кредитов</a:t>
            </a:r>
            <a:endParaRPr sz="1000" strike="noStrike" cap="none" spc="0"/>
          </a:p>
        </p:txBody>
      </p:sp>
      <p:sp>
        <p:nvSpPr>
          <p:cNvPr id="1327847879" name="TextBox 2026859775"/>
          <p:cNvSpPr txBox="1"/>
          <p:nvPr/>
        </p:nvSpPr>
        <p:spPr bwMode="auto">
          <a:xfrm>
            <a:off x="158481" y="4555764"/>
            <a:ext cx="5115904" cy="1036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Потребность в ресурсах</a:t>
            </a:r>
            <a:endParaRPr lang="ru-RU" sz="10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Tenorite"/>
                <a:ea typeface="Arial"/>
                <a:cs typeface="Arial"/>
              </a:rPr>
              <a:t>Инфраструктурные потребности: газ, электроснабжение, водоснабжение, водоотведение, теплоснабжение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Коммуникации на территории: автодороги,ж/д ветки, сети телекоммуникаций</a:t>
            </a:r>
            <a:endParaRPr lang="ru-RU" sz="10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Tenorite"/>
                <a:ea typeface="Arial"/>
                <a:cs typeface="Arial"/>
              </a:rPr>
              <a:t>Сельскохозяйственное оборудование</a:t>
            </a:r>
            <a:endParaRPr lang="ru-RU" sz="10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Необходимый штат сотрудников - 250 чел.</a:t>
            </a:r>
            <a:endParaRPr sz="1000" strike="noStrike" cap="none" spc="0"/>
          </a:p>
        </p:txBody>
      </p:sp>
      <p:sp>
        <p:nvSpPr>
          <p:cNvPr id="91269390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11573388" y="6356349"/>
            <a:ext cx="478278" cy="365122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4F27D027-909C-3308-2BA3-0D9EB047CA28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7068357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241382" y="67782"/>
            <a:ext cx="11800675" cy="7861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l">
              <a:defRPr/>
            </a:pPr>
            <a:r>
              <a:rPr lang="ru-RU" sz="1600" b="0">
                <a:solidFill>
                  <a:schemeClr val="bg1"/>
                </a:solidFill>
              </a:rPr>
              <a:t>ПРОЕКТ: «СОЗДАНИЕ ПРОИЗВОДСТВЕННОГО КОМПЛЕКСА ПО ВЫПУСКУ КОНСТРУКЦИЙ ДЛЯ СТРОИТЕЛЬСТВА С ИСПОЛЬЗОВАНИЕМ ТЕХНОЛОГИЙ СБОРНО-МОНОЛИТНОГО КАРКАСНОГО ДОМОСТРОЕНИЯ (СМКД)»</a:t>
            </a:r>
            <a:br>
              <a:rPr sz="1600" b="0">
                <a:solidFill>
                  <a:schemeClr val="bg1"/>
                </a:solidFill>
              </a:rPr>
            </a:br>
            <a:r>
              <a:rPr sz="1600" b="0">
                <a:solidFill>
                  <a:schemeClr val="bg1"/>
                </a:solidFill>
              </a:rPr>
              <a:t>ИНВЕСТОР: ООО «МДКОР»</a:t>
            </a:r>
            <a:endParaRPr sz="1600" b="0">
              <a:solidFill>
                <a:schemeClr val="bg1"/>
              </a:solidFill>
            </a:endParaRPr>
          </a:p>
        </p:txBody>
      </p:sp>
      <p:sp>
        <p:nvSpPr>
          <p:cNvPr id="1028690800" name="Прямоугольник: усеченные противолежащие углы 371073910"/>
          <p:cNvSpPr/>
          <p:nvPr/>
        </p:nvSpPr>
        <p:spPr bwMode="auto">
          <a:xfrm flipH="1">
            <a:off x="6141719" y="952183"/>
            <a:ext cx="1054222" cy="54560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1000 </a:t>
            </a:r>
            <a:endParaRPr sz="12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млн. руб.</a:t>
            </a:r>
            <a:endParaRPr/>
          </a:p>
        </p:txBody>
      </p:sp>
      <p:sp>
        <p:nvSpPr>
          <p:cNvPr id="770649677" name="Прямоугольник: усеченные противолежащие углы 1405338455"/>
          <p:cNvSpPr/>
          <p:nvPr/>
        </p:nvSpPr>
        <p:spPr bwMode="auto">
          <a:xfrm flipH="1">
            <a:off x="7679172" y="952183"/>
            <a:ext cx="1054221" cy="5456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300 ед.</a:t>
            </a:r>
            <a:endParaRPr sz="1200" b="1">
              <a:solidFill>
                <a:schemeClr val="tx1"/>
              </a:solidFill>
            </a:endParaRPr>
          </a:p>
        </p:txBody>
      </p:sp>
      <p:sp>
        <p:nvSpPr>
          <p:cNvPr id="1881326497" name="Прямоугольник: усеченные противолежащие углы 220635576"/>
          <p:cNvSpPr/>
          <p:nvPr/>
        </p:nvSpPr>
        <p:spPr bwMode="auto">
          <a:xfrm flipH="1" flipV="0">
            <a:off x="9155232" y="943970"/>
            <a:ext cx="1295905" cy="54560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2023 </a:t>
            </a:r>
            <a:r>
              <a:rPr sz="1400" b="1">
                <a:solidFill>
                  <a:schemeClr val="tx1"/>
                </a:solidFill>
              </a:rPr>
              <a:t>- 2027 </a:t>
            </a:r>
            <a:endParaRPr sz="1400" b="1">
              <a:solidFill>
                <a:schemeClr val="tx1"/>
              </a:solidFill>
            </a:endParaRPr>
          </a:p>
        </p:txBody>
      </p:sp>
      <p:sp>
        <p:nvSpPr>
          <p:cNvPr id="2074151617" name="TextBox 1078532363"/>
          <p:cNvSpPr txBox="1"/>
          <p:nvPr/>
        </p:nvSpPr>
        <p:spPr bwMode="auto">
          <a:xfrm flipH="0" flipV="0">
            <a:off x="7423503" y="1497789"/>
            <a:ext cx="1565916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рабочие места</a:t>
            </a:r>
            <a:endParaRPr/>
          </a:p>
        </p:txBody>
      </p:sp>
      <p:sp>
        <p:nvSpPr>
          <p:cNvPr id="447389031" name="TextBox 732921782"/>
          <p:cNvSpPr txBox="1"/>
          <p:nvPr/>
        </p:nvSpPr>
        <p:spPr bwMode="auto">
          <a:xfrm flipH="0" flipV="0">
            <a:off x="9014724" y="1489574"/>
            <a:ext cx="1544828" cy="457560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период реализации</a:t>
            </a:r>
            <a:endParaRPr/>
          </a:p>
        </p:txBody>
      </p:sp>
      <p:sp>
        <p:nvSpPr>
          <p:cNvPr id="75603651" name="Стрелка: пятиугольник 1173177170"/>
          <p:cNvSpPr/>
          <p:nvPr/>
        </p:nvSpPr>
        <p:spPr bwMode="auto">
          <a:xfrm>
            <a:off x="5265596" y="1927803"/>
            <a:ext cx="3255143" cy="234741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sz="1600" b="1"/>
              <a:t>Суть проекта</a:t>
            </a:r>
            <a:endParaRPr b="1"/>
          </a:p>
        </p:txBody>
      </p:sp>
      <p:sp>
        <p:nvSpPr>
          <p:cNvPr id="1957178951" name="TextBox 1704248294"/>
          <p:cNvSpPr txBox="1"/>
          <p:nvPr/>
        </p:nvSpPr>
        <p:spPr bwMode="auto">
          <a:xfrm flipH="0" flipV="0">
            <a:off x="5097159" y="2162542"/>
            <a:ext cx="6945257" cy="1463400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/>
              <a:t>Расширение производства и строительство завода по выпуску конструкций для строительства зданий и сооружений с применением сборно-монолитного каркаса мощностью до 300 000 кв.м.</a:t>
            </a:r>
            <a:endParaRPr sz="100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/>
              <a:t>Производство сборно-монолитного каркаса (колонны, ригель, плиты перекрытия) для строительства гражданских и промышленных зданий, а также жилых домов</a:t>
            </a:r>
            <a:endParaRPr sz="100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/>
              <a:t>Преимущества СМКД: снижение расходов электроэнергии при изготовлении в три раза меньше, расход основного сырья и материалов (цемент, щебень, арматура) в 1,5 раза меньше, увеличение полезной площади на 15-20 % при строительстве зданий и сооружений, снижение стоимости строительства несущих конструкций здания, отсутствие сварочных работ на стройплощадке, сокращение сроков строительства в 1,5 раза, возможность переналадки технологического оборудования под запросы рынка.</a:t>
            </a:r>
            <a:endParaRPr sz="1000"/>
          </a:p>
        </p:txBody>
      </p:sp>
      <p:sp>
        <p:nvSpPr>
          <p:cNvPr id="257060643" name="TextBox 655423161"/>
          <p:cNvSpPr txBox="1"/>
          <p:nvPr/>
        </p:nvSpPr>
        <p:spPr bwMode="auto">
          <a:xfrm>
            <a:off x="90560" y="5744844"/>
            <a:ext cx="11951855" cy="30515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 b="1">
                <a:solidFill>
                  <a:schemeClr val="bg1"/>
                </a:solidFill>
              </a:rPr>
              <a:t>Государственная поддержка</a:t>
            </a:r>
            <a:endParaRPr/>
          </a:p>
        </p:txBody>
      </p:sp>
      <p:sp>
        <p:nvSpPr>
          <p:cNvPr id="349403775" name="TextBox 1035099119"/>
          <p:cNvSpPr txBox="1"/>
          <p:nvPr/>
        </p:nvSpPr>
        <p:spPr bwMode="auto">
          <a:xfrm flipH="0" flipV="0">
            <a:off x="5227569" y="3625943"/>
            <a:ext cx="6657548" cy="1036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/>
              <a:t>Обеспеченность спросом</a:t>
            </a:r>
            <a:endParaRPr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Более 100 различных объектов планируется построить в Приморском крае в 2024 году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Развитие строительной отрасли в Уссурийском городском округе и Приморском крае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Освоение отечественной технологии сборно монолитного каркасного домостроения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Востребованность комфортного и безопасного социально направленного жилья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Поддержка технологии СМКД администрацией Приморского края</a:t>
            </a:r>
            <a:r>
              <a:rPr sz="1000" strike="noStrike" cap="none" spc="0"/>
              <a:t> </a:t>
            </a:r>
            <a:endParaRPr sz="1000" strike="noStrike" cap="none" spc="0"/>
          </a:p>
        </p:txBody>
      </p:sp>
      <p:sp>
        <p:nvSpPr>
          <p:cNvPr id="1127465129" name="TextBox 1566815230"/>
          <p:cNvSpPr txBox="1"/>
          <p:nvPr/>
        </p:nvSpPr>
        <p:spPr bwMode="auto">
          <a:xfrm flipH="0" flipV="0">
            <a:off x="5285421" y="4555764"/>
            <a:ext cx="3371517" cy="1036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Потенциальные партнеры</a:t>
            </a:r>
            <a:endParaRPr/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Правительство Приморского края</a:t>
            </a:r>
            <a:endParaRPr sz="1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strike="noStrike" cap="none" spc="0">
                <a:latin typeface="Arial"/>
                <a:ea typeface="Arial"/>
                <a:cs typeface="Arial"/>
              </a:rPr>
              <a:t>Администрация Уссурийского городского округа</a:t>
            </a:r>
            <a:endParaRPr sz="1000" strike="noStrike" cap="none" spc="0">
              <a:latin typeface="Arial"/>
              <a:cs typeface="Arial"/>
            </a:endParaRPr>
          </a:p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strike="noStrike" cap="none" spc="0">
                <a:latin typeface="Arial"/>
                <a:cs typeface="Arial"/>
              </a:rPr>
              <a:t>Строительные организации Уссурийского городского округа, Приморского края и Российской Федерации</a:t>
            </a:r>
            <a:endParaRPr sz="1000" strike="noStrike" cap="none" spc="0">
              <a:latin typeface="Arial"/>
              <a:cs typeface="Arial"/>
            </a:endParaRPr>
          </a:p>
        </p:txBody>
      </p:sp>
      <p:pic>
        <p:nvPicPr>
          <p:cNvPr id="1787238622" name="Picture 12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6082" cy="4572"/>
          </a:xfrm>
          <a:prstGeom prst="rect">
            <a:avLst/>
          </a:prstGeom>
          <a:noFill/>
        </p:spPr>
      </p:pic>
      <p:pic>
        <p:nvPicPr>
          <p:cNvPr id="1927850260" name="Picture 12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2399" y="152399"/>
            <a:ext cx="6082" cy="4572"/>
          </a:xfrm>
          <a:prstGeom prst="rect">
            <a:avLst/>
          </a:prstGeom>
          <a:noFill/>
        </p:spPr>
      </p:pic>
      <p:pic>
        <p:nvPicPr>
          <p:cNvPr id="967394742" name="Picture 12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4799" y="304799"/>
            <a:ext cx="6082" cy="4572"/>
          </a:xfrm>
          <a:prstGeom prst="rect">
            <a:avLst/>
          </a:prstGeom>
          <a:noFill/>
        </p:spPr>
      </p:pic>
      <p:sp>
        <p:nvSpPr>
          <p:cNvPr id="1152449058" name="TextBox 805797719"/>
          <p:cNvSpPr txBox="1"/>
          <p:nvPr/>
        </p:nvSpPr>
        <p:spPr bwMode="auto">
          <a:xfrm flipH="0" flipV="0">
            <a:off x="6108633" y="1497789"/>
            <a:ext cx="1120753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инвестиции</a:t>
            </a:r>
            <a:endParaRPr/>
          </a:p>
        </p:txBody>
      </p:sp>
      <p:sp>
        <p:nvSpPr>
          <p:cNvPr id="1415584822" name="TextBox 2026859775"/>
          <p:cNvSpPr txBox="1"/>
          <p:nvPr/>
        </p:nvSpPr>
        <p:spPr bwMode="auto">
          <a:xfrm flipH="0" flipV="0">
            <a:off x="284508" y="3575667"/>
            <a:ext cx="4986481" cy="5794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Обеспеченность ресурсами</a:t>
            </a:r>
            <a:endParaRPr sz="12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/>
              <a:buChar char="ü"/>
              <a:defRPr/>
            </a:pPr>
            <a:r>
              <a:rPr sz="1000" strike="noStrike" cap="none" spc="0"/>
              <a:t>Земельный участок площадью - 6,9 га</a:t>
            </a:r>
            <a:endParaRPr strike="noStrike" cap="none" spc="0"/>
          </a:p>
          <a:p>
            <a:pPr marL="195763" marR="0" indent="-19576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/>
              <a:buChar char="ü"/>
              <a:defRPr/>
            </a:pPr>
            <a:r>
              <a:rPr sz="1000" strike="noStrike" cap="none" spc="0"/>
              <a:t>Подъездные пути: автомагистраль</a:t>
            </a:r>
            <a:endParaRPr sz="1000" strike="noStrike" cap="none" spc="0"/>
          </a:p>
        </p:txBody>
      </p:sp>
      <p:sp>
        <p:nvSpPr>
          <p:cNvPr id="1001933560" name="TextBox 1566815230"/>
          <p:cNvSpPr txBox="1"/>
          <p:nvPr/>
        </p:nvSpPr>
        <p:spPr bwMode="auto">
          <a:xfrm flipH="0" flipV="0">
            <a:off x="8656218" y="4799604"/>
            <a:ext cx="3207659" cy="548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34312" marR="0" indent="-23431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Архитекторы, проектировщики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Уссурийского городского округа, Приморского края и Российской Федерации</a:t>
            </a:r>
            <a:endParaRPr strike="noStrike" cap="none" spc="0"/>
          </a:p>
        </p:txBody>
      </p:sp>
      <p:sp>
        <p:nvSpPr>
          <p:cNvPr id="125117257" name="TextBox 104484682"/>
          <p:cNvSpPr txBox="1"/>
          <p:nvPr/>
        </p:nvSpPr>
        <p:spPr bwMode="auto">
          <a:xfrm flipH="0" flipV="0">
            <a:off x="797859" y="6068863"/>
            <a:ext cx="4793593" cy="548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>
                <a:latin typeface="Arial"/>
                <a:ea typeface="Arial"/>
                <a:cs typeface="Arial"/>
              </a:rPr>
              <a:t>Предоставлен земельный участок для реализации проекта</a:t>
            </a:r>
            <a:endParaRPr sz="1000" strike="noStrike" cap="none" spc="0">
              <a:latin typeface="Arial"/>
              <a:ea typeface="Arial"/>
              <a:cs typeface="Arial"/>
            </a:endParaRPr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>
                <a:latin typeface="Arial"/>
                <a:ea typeface="Arial"/>
                <a:cs typeface="Arial"/>
              </a:rPr>
              <a:t>Реализация проекта находится на сопровождении в администрации Уссурийского городского округа </a:t>
            </a:r>
            <a:endParaRPr sz="1000" strike="noStrike" cap="none" spc="0">
              <a:latin typeface="Arial"/>
              <a:cs typeface="Arial"/>
            </a:endParaRPr>
          </a:p>
        </p:txBody>
      </p:sp>
      <p:sp>
        <p:nvSpPr>
          <p:cNvPr id="1794540314" name="TextBox 2026859775"/>
          <p:cNvSpPr txBox="1"/>
          <p:nvPr/>
        </p:nvSpPr>
        <p:spPr bwMode="auto">
          <a:xfrm flipH="0" flipV="0">
            <a:off x="217279" y="4281264"/>
            <a:ext cx="5069219" cy="13414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Потребность в ресурсах</a:t>
            </a:r>
            <a:endParaRPr lang="ru-RU" sz="10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Инфраструктурные потребности: электроснабжение (мощностью от 350 кВт до 1000 кВт), водоснабжение, водоотведение, теплоснабжение, газоснабжение</a:t>
            </a:r>
            <a:endParaRPr sz="1000" strike="noStrike" cap="none" spc="0">
              <a:latin typeface="Arial"/>
              <a:cs typeface="Arial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Подъездные пути: железнодорожная инфраструктура, пригодная для приема инертных материалов (тупиковые линии или ответвления с расстоянием до соседнего ЖД полотна более 20 м) </a:t>
            </a:r>
            <a:endParaRPr sz="10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Необходимый штат сотрудников - 1000 чел.</a:t>
            </a:r>
            <a:endParaRPr sz="1000" strike="noStrike" cap="none" spc="0">
              <a:latin typeface="Arial"/>
              <a:cs typeface="Arial"/>
            </a:endParaRPr>
          </a:p>
        </p:txBody>
      </p:sp>
      <p:pic>
        <p:nvPicPr>
          <p:cNvPr id="189098687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41382" y="943971"/>
            <a:ext cx="4805968" cy="2575113"/>
          </a:xfrm>
          <a:prstGeom prst="rect">
            <a:avLst/>
          </a:prstGeom>
        </p:spPr>
      </p:pic>
      <p:sp>
        <p:nvSpPr>
          <p:cNvPr id="16502744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11573388" y="6356349"/>
            <a:ext cx="478278" cy="365122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37C59DBE-947F-F5C7-B6FC-4AD19C3D7058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0942337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42212" y="166012"/>
            <a:ext cx="3735732" cy="4709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>
            <a:lvl1pPr>
              <a:defRPr lang="en-US" sz="2800" spc="149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b="0">
                <a:solidFill>
                  <a:schemeClr val="bg1"/>
                </a:solidFill>
              </a:rPr>
              <a:t>ИНВЕСТИЦИОННЫЕ НИШИ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1705773794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79233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0C90D67F-995D-6489-AB09-24CB5EED8612}" type="slidenum">
              <a:rPr lang="ru-RU"/>
              <a:t/>
            </a:fld>
            <a:endParaRPr lang="ru-RU"/>
          </a:p>
        </p:txBody>
      </p:sp>
      <p:pic>
        <p:nvPicPr>
          <p:cNvPr id="24689495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423924" y="1580793"/>
            <a:ext cx="3018822" cy="2009633"/>
          </a:xfrm>
          <a:prstGeom prst="rect">
            <a:avLst/>
          </a:prstGeom>
        </p:spPr>
      </p:pic>
      <p:sp>
        <p:nvSpPr>
          <p:cNvPr id="566052138" name=""/>
          <p:cNvSpPr txBox="1"/>
          <p:nvPr/>
        </p:nvSpPr>
        <p:spPr bwMode="auto">
          <a:xfrm flipH="0" flipV="0">
            <a:off x="4443412" y="1073738"/>
            <a:ext cx="2851048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28806" indent="-228806" algn="ctr">
              <a:buFont typeface="Wingdings"/>
              <a:buChar char="Ø"/>
              <a:defRPr/>
            </a:pPr>
            <a:r>
              <a:rPr sz="1300" b="1"/>
              <a:t>Транспортно-логистический</a:t>
            </a:r>
            <a:endParaRPr sz="1300" b="1"/>
          </a:p>
          <a:p>
            <a:pPr algn="ctr">
              <a:defRPr/>
            </a:pPr>
            <a:r>
              <a:rPr sz="1300" b="1"/>
              <a:t> комплекс</a:t>
            </a:r>
            <a:endParaRPr sz="1300"/>
          </a:p>
        </p:txBody>
      </p:sp>
      <p:pic>
        <p:nvPicPr>
          <p:cNvPr id="101148532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378024" y="1534367"/>
            <a:ext cx="3053012" cy="2034546"/>
          </a:xfrm>
          <a:prstGeom prst="rect">
            <a:avLst/>
          </a:prstGeom>
        </p:spPr>
      </p:pic>
      <p:sp>
        <p:nvSpPr>
          <p:cNvPr id="1175136828" name=""/>
          <p:cNvSpPr txBox="1"/>
          <p:nvPr/>
        </p:nvSpPr>
        <p:spPr bwMode="auto">
          <a:xfrm flipH="0" flipV="0">
            <a:off x="8773207" y="972450"/>
            <a:ext cx="2262646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28806" indent="-228806" algn="ctr">
              <a:buFont typeface="Wingdings"/>
              <a:buChar char="Ø"/>
              <a:defRPr/>
            </a:pPr>
            <a:r>
              <a:rPr sz="13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Агропромышленный</a:t>
            </a:r>
            <a:endParaRPr sz="13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sz="13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комплекс</a:t>
            </a:r>
            <a:endParaRPr sz="13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6177894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326407" y="4411584"/>
            <a:ext cx="3103072" cy="2127328"/>
          </a:xfrm>
          <a:prstGeom prst="rect">
            <a:avLst/>
          </a:prstGeom>
        </p:spPr>
      </p:pic>
      <p:sp>
        <p:nvSpPr>
          <p:cNvPr id="1865275927" name=""/>
          <p:cNvSpPr txBox="1"/>
          <p:nvPr/>
        </p:nvSpPr>
        <p:spPr bwMode="auto">
          <a:xfrm flipH="0" flipV="0">
            <a:off x="2728838" y="3821053"/>
            <a:ext cx="2182088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28806" indent="-228806" algn="ctr">
              <a:buFont typeface="Wingdings"/>
              <a:buChar char="Ø"/>
              <a:defRPr/>
            </a:pPr>
            <a:r>
              <a:rPr sz="13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Перерабатывающие </a:t>
            </a:r>
            <a:endParaRPr sz="13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sz="13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производства</a:t>
            </a:r>
            <a:endParaRPr sz="13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57740359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762843" y="4411584"/>
            <a:ext cx="3100552" cy="2127327"/>
          </a:xfrm>
          <a:prstGeom prst="rect">
            <a:avLst/>
          </a:prstGeom>
        </p:spPr>
      </p:pic>
      <p:sp>
        <p:nvSpPr>
          <p:cNvPr id="1089481469" name=""/>
          <p:cNvSpPr txBox="1"/>
          <p:nvPr/>
        </p:nvSpPr>
        <p:spPr bwMode="auto">
          <a:xfrm flipH="0" flipV="0">
            <a:off x="7234284" y="4019173"/>
            <a:ext cx="2022441" cy="2899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28806" indent="-228806" algn="ctr">
              <a:buFont typeface="Wingdings"/>
              <a:buChar char="Ø"/>
              <a:defRPr/>
            </a:pPr>
            <a:r>
              <a:rPr sz="13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Туристский сектор</a:t>
            </a:r>
            <a:endParaRPr sz="13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45936783" name="Рисунок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227088" y="1598657"/>
            <a:ext cx="3103877" cy="2026839"/>
          </a:xfrm>
          <a:prstGeom prst="rect">
            <a:avLst/>
          </a:prstGeom>
        </p:spPr>
      </p:pic>
      <p:sp>
        <p:nvSpPr>
          <p:cNvPr id="2056800830" name=""/>
          <p:cNvSpPr txBox="1"/>
          <p:nvPr/>
        </p:nvSpPr>
        <p:spPr bwMode="auto">
          <a:xfrm flipH="0" flipV="0">
            <a:off x="411362" y="714378"/>
            <a:ext cx="2317476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28806" indent="-228806" algn="ctr">
              <a:buFont typeface="Wingdings"/>
              <a:buChar char="Ø"/>
              <a:defRPr/>
            </a:pPr>
            <a:r>
              <a:rPr sz="13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Инфраструктура международных торговых отношений и предпринимательства </a:t>
            </a:r>
            <a:endParaRPr sz="10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3633476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42211" y="166011"/>
            <a:ext cx="3735731" cy="4709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b="0">
                <a:solidFill>
                  <a:schemeClr val="bg1"/>
                </a:solidFill>
              </a:rPr>
              <a:t>ИНВЕСТИЦИОННЫЕ НИШИ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1270027258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79233" y="6356349"/>
            <a:ext cx="2743200" cy="365124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1E43FFF9-38CE-C213-7696-799DEAED690A}" type="slidenum">
              <a:rPr lang="ru-RU"/>
              <a:t/>
            </a:fld>
            <a:endParaRPr lang="ru-RU"/>
          </a:p>
        </p:txBody>
      </p:sp>
      <p:sp>
        <p:nvSpPr>
          <p:cNvPr id="2142117339" name=""/>
          <p:cNvSpPr txBox="1"/>
          <p:nvPr/>
        </p:nvSpPr>
        <p:spPr bwMode="auto">
          <a:xfrm flipH="0" flipV="0">
            <a:off x="122825" y="1406343"/>
            <a:ext cx="6205090" cy="26673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sz="10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ru-RU" sz="1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кластера международной торговли, включая строительство экспоцентра и инфраструктуры гостеприимства</a:t>
            </a: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</a:t>
            </a: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400" b="0" i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открытой, </a:t>
            </a:r>
            <a:r>
              <a:rPr lang="ru-RU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масштабной торговой зоны,  в которой будут представлены товары, услуги, оборудование, технологии стран Азии и России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9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15798262" name=""/>
          <p:cNvSpPr txBox="1"/>
          <p:nvPr/>
        </p:nvSpPr>
        <p:spPr bwMode="auto">
          <a:xfrm flipH="0" flipV="0">
            <a:off x="4068906" y="118858"/>
            <a:ext cx="7760193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 algn="l">
              <a:buFont typeface="Wingdings"/>
              <a:buChar char="Ø"/>
              <a:defRPr/>
            </a:pPr>
            <a:r>
              <a:rPr lang="ru-RU" sz="2000" b="1" i="0" u="none" strike="noStrike" cap="none" spc="0">
                <a:solidFill>
                  <a:srgbClr val="00205B"/>
                </a:solidFill>
                <a:latin typeface="Arial"/>
                <a:ea typeface="Arial"/>
                <a:cs typeface="Arial"/>
              </a:rPr>
              <a:t>Инфраструктура международных торговых отношений  и предпринимательства </a:t>
            </a:r>
            <a:endParaRPr sz="2000" b="1">
              <a:solidFill>
                <a:srgbClr val="00205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34928503" name="object 2"/>
          <p:cNvSpPr/>
          <p:nvPr/>
        </p:nvSpPr>
        <p:spPr bwMode="auto">
          <a:xfrm flipH="0" flipV="0">
            <a:off x="4349480" y="3739678"/>
            <a:ext cx="4478093" cy="2799234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678622554" name="object 3"/>
          <p:cNvSpPr/>
          <p:nvPr/>
        </p:nvSpPr>
        <p:spPr bwMode="auto">
          <a:xfrm flipH="0" flipV="0">
            <a:off x="7225841" y="1278267"/>
            <a:ext cx="4479579" cy="2923514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0002105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42211" y="166011"/>
            <a:ext cx="3735731" cy="4709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b="0">
                <a:solidFill>
                  <a:schemeClr val="bg1"/>
                </a:solidFill>
              </a:rPr>
              <a:t>ИНВЕСТИЦИОННЫЕ НИШИ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802659264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79233" y="6356349"/>
            <a:ext cx="2743200" cy="365124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229DA4FC-3168-FB34-3DDC-CF60C4C5153D}" type="slidenum">
              <a:rPr lang="ru-RU"/>
              <a:t/>
            </a:fld>
            <a:endParaRPr lang="ru-RU"/>
          </a:p>
        </p:txBody>
      </p:sp>
      <p:sp>
        <p:nvSpPr>
          <p:cNvPr id="345380073" name=""/>
          <p:cNvSpPr txBox="1"/>
          <p:nvPr/>
        </p:nvSpPr>
        <p:spPr bwMode="auto">
          <a:xfrm flipH="0" flipV="0">
            <a:off x="148743" y="1212759"/>
            <a:ext cx="6172688" cy="3795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sz="10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sz="16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Строительство и эксплуатация сервисно-логистического комплекса</a:t>
            </a: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</a:t>
            </a: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400" b="0" i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предприятия по обслуживанию транспорта логистических компаний, включающее в себя объекты транспортной, автосервисной и складской инфраструктуры</a:t>
            </a: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sz="16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Строительство современного производственно-складского комплекса</a:t>
            </a: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укрепление и расширение производственной базы, внедрение новых технологических решений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9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17607837" name=""/>
          <p:cNvSpPr txBox="1"/>
          <p:nvPr/>
        </p:nvSpPr>
        <p:spPr bwMode="auto">
          <a:xfrm flipH="0" flipV="0">
            <a:off x="4144352" y="203195"/>
            <a:ext cx="6259363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 algn="l">
              <a:buFont typeface="Wingdings"/>
              <a:buChar char="Ø"/>
              <a:defRPr/>
            </a:pPr>
            <a:r>
              <a:rPr sz="2000" b="1">
                <a:solidFill>
                  <a:srgbClr val="00205B"/>
                </a:solidFill>
                <a:latin typeface="Arial"/>
                <a:ea typeface="Arial"/>
                <a:cs typeface="Arial"/>
              </a:rPr>
              <a:t>Транспортно-логистический комплекс</a:t>
            </a:r>
            <a:endParaRPr sz="2000" b="1">
              <a:solidFill>
                <a:srgbClr val="00205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83945734" name="object 2"/>
          <p:cNvSpPr/>
          <p:nvPr/>
        </p:nvSpPr>
        <p:spPr bwMode="auto">
          <a:xfrm flipH="0" flipV="0">
            <a:off x="6338277" y="1212761"/>
            <a:ext cx="3603603" cy="2112302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667280554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790797" y="2834331"/>
            <a:ext cx="3225834" cy="2046460"/>
          </a:xfrm>
          <a:prstGeom prst="rect">
            <a:avLst/>
          </a:prstGeom>
        </p:spPr>
      </p:pic>
      <p:pic>
        <p:nvPicPr>
          <p:cNvPr id="2062883552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360128" y="4580254"/>
            <a:ext cx="3692999" cy="209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9099541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42211" y="166011"/>
            <a:ext cx="3735731" cy="4709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b="0">
                <a:solidFill>
                  <a:schemeClr val="bg1"/>
                </a:solidFill>
              </a:rPr>
              <a:t>ИНВЕСТИЦИОННЫЕ НИШИ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273869785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79233" y="6356349"/>
            <a:ext cx="2743200" cy="365124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53C3A4B1-4F59-740E-A4FB-557595B75F1D}" type="slidenum">
              <a:rPr lang="ru-RU"/>
              <a:t/>
            </a:fld>
            <a:endParaRPr lang="ru-RU"/>
          </a:p>
        </p:txBody>
      </p:sp>
      <p:sp>
        <p:nvSpPr>
          <p:cNvPr id="586188003" name=""/>
          <p:cNvSpPr txBox="1"/>
          <p:nvPr/>
        </p:nvSpPr>
        <p:spPr bwMode="auto">
          <a:xfrm flipH="0" flipV="0">
            <a:off x="297904" y="1097553"/>
            <a:ext cx="6208689" cy="5837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sz="10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61850" indent="-2618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ru-RU" sz="1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Строительство оптово-распределительного центра</a:t>
            </a: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</a:t>
            </a: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400" b="0" i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централизация хранения, сортировки и упаковки продукции, позволяющая ускорить и упростить процесс доставки до потребителя</a:t>
            </a: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ru-RU" sz="1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Строительство тепличного комплекса для круглогодичного выращивания овощей, ягод, цветов</a:t>
            </a: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круглогодичное выращивание овощей, ягод, позволит значительно расширить продовольственную базу городского округа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61850" indent="-2618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ru-RU" sz="1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Комплексное техническое переоснащение ФНЦ агробиотехнологий Дальнего Востока им. А.К. Чайки</a:t>
            </a:r>
            <a:endParaRPr sz="16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8" marR="0" lvl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 lang="ru-RU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400" b="0" i="1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обеспечение достаточного количества качественного семенного материала в целях развития растениеводства в Уссурийском городском округе и Приморском крае 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9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2823881" name=""/>
          <p:cNvSpPr txBox="1"/>
          <p:nvPr/>
        </p:nvSpPr>
        <p:spPr bwMode="auto">
          <a:xfrm flipH="0" flipV="0">
            <a:off x="4275450" y="203195"/>
            <a:ext cx="6259363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 algn="l">
              <a:buFont typeface="Wingdings"/>
              <a:buChar char="Ø"/>
              <a:defRPr/>
            </a:pPr>
            <a:r>
              <a:rPr lang="ru-RU" sz="2000" b="1" i="0" u="none" strike="noStrike" cap="none" spc="0">
                <a:solidFill>
                  <a:srgbClr val="00205B"/>
                </a:solidFill>
                <a:latin typeface="Arial"/>
                <a:ea typeface="Arial"/>
                <a:cs typeface="Arial"/>
              </a:rPr>
              <a:t>Агропромышленный комплекс</a:t>
            </a:r>
            <a:endParaRPr sz="2000" b="1">
              <a:solidFill>
                <a:srgbClr val="00205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9401793" name="object 3"/>
          <p:cNvSpPr/>
          <p:nvPr/>
        </p:nvSpPr>
        <p:spPr bwMode="auto">
          <a:xfrm flipH="0" flipV="0">
            <a:off x="6733798" y="1097554"/>
            <a:ext cx="3245803" cy="1934821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38464587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694192" y="2240197"/>
            <a:ext cx="3294148" cy="2310519"/>
          </a:xfrm>
          <a:prstGeom prst="rect">
            <a:avLst/>
          </a:prstGeom>
        </p:spPr>
      </p:pic>
      <p:sp>
        <p:nvSpPr>
          <p:cNvPr id="297480211" name="object 2"/>
          <p:cNvSpPr/>
          <p:nvPr/>
        </p:nvSpPr>
        <p:spPr bwMode="auto">
          <a:xfrm flipH="0" flipV="0">
            <a:off x="6625252" y="4056621"/>
            <a:ext cx="3462898" cy="2299727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7468562" name="Номер слайда 4"/>
          <p:cNvSpPr>
            <a:spLocks noGrp="1"/>
          </p:cNvSpPr>
          <p:nvPr>
            <p:ph type="sldNum" sz="quarter" idx="22"/>
          </p:nvPr>
        </p:nvSpPr>
        <p:spPr bwMode="auto">
          <a:xfrm>
            <a:off x="10700655" y="6356349"/>
            <a:ext cx="653142" cy="365124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C3DB1A22-B1CC-B523-D149-CA011B0119ED}" type="slidenum">
              <a:rPr lang="ru-RU"/>
              <a:t/>
            </a:fld>
            <a:endParaRPr lang="ru-RU"/>
          </a:p>
        </p:txBody>
      </p:sp>
      <p:sp>
        <p:nvSpPr>
          <p:cNvPr id="786741137" name="object 2"/>
          <p:cNvSpPr/>
          <p:nvPr/>
        </p:nvSpPr>
        <p:spPr bwMode="auto">
          <a:xfrm flipH="0" flipV="0">
            <a:off x="7046658" y="19804"/>
            <a:ext cx="5149640" cy="6818391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90887021" name="object 55"/>
          <p:cNvSpPr/>
          <p:nvPr/>
        </p:nvSpPr>
        <p:spPr bwMode="auto">
          <a:xfrm>
            <a:off x="12603247" y="759177"/>
            <a:ext cx="2087244" cy="1482724"/>
          </a:xfrm>
          <a:custGeom>
            <a:avLst/>
            <a:gdLst/>
            <a:ahLst/>
            <a:cxnLst/>
            <a:rect l="l" t="t" r="r" b="b"/>
            <a:pathLst>
              <a:path w="2087244" h="1482725" fill="norm" stroke="1" extrusionOk="0">
                <a:moveTo>
                  <a:pt x="0" y="3175"/>
                </a:moveTo>
                <a:lnTo>
                  <a:pt x="0" y="1479080"/>
                </a:lnTo>
                <a:lnTo>
                  <a:pt x="0" y="1482255"/>
                </a:lnTo>
                <a:lnTo>
                  <a:pt x="3175" y="1482255"/>
                </a:lnTo>
                <a:lnTo>
                  <a:pt x="2083727" y="1482255"/>
                </a:lnTo>
                <a:lnTo>
                  <a:pt x="2086902" y="1482255"/>
                </a:lnTo>
                <a:lnTo>
                  <a:pt x="2086902" y="1479080"/>
                </a:lnTo>
                <a:lnTo>
                  <a:pt x="2086902" y="3175"/>
                </a:lnTo>
                <a:lnTo>
                  <a:pt x="2086902" y="0"/>
                </a:lnTo>
                <a:lnTo>
                  <a:pt x="2083727" y="0"/>
                </a:lnTo>
                <a:lnTo>
                  <a:pt x="3175" y="0"/>
                </a:lnTo>
                <a:lnTo>
                  <a:pt x="0" y="0"/>
                </a:lnTo>
                <a:lnTo>
                  <a:pt x="0" y="3175"/>
                </a:lnTo>
                <a:close/>
              </a:path>
            </a:pathLst>
          </a:custGeom>
          <a:ln w="6350">
            <a:solidFill>
              <a:srgbClr val="4C8294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38379299" name="object 55"/>
          <p:cNvSpPr/>
          <p:nvPr/>
        </p:nvSpPr>
        <p:spPr bwMode="auto">
          <a:xfrm>
            <a:off x="12755647" y="911576"/>
            <a:ext cx="2087244" cy="1482724"/>
          </a:xfrm>
          <a:custGeom>
            <a:avLst/>
            <a:gdLst/>
            <a:ahLst/>
            <a:cxnLst/>
            <a:rect l="l" t="t" r="r" b="b"/>
            <a:pathLst>
              <a:path w="2087244" h="1482725" fill="norm" stroke="1" extrusionOk="0">
                <a:moveTo>
                  <a:pt x="0" y="3175"/>
                </a:moveTo>
                <a:lnTo>
                  <a:pt x="0" y="1479080"/>
                </a:lnTo>
                <a:lnTo>
                  <a:pt x="0" y="1482255"/>
                </a:lnTo>
                <a:lnTo>
                  <a:pt x="3175" y="1482255"/>
                </a:lnTo>
                <a:lnTo>
                  <a:pt x="2083727" y="1482255"/>
                </a:lnTo>
                <a:lnTo>
                  <a:pt x="2086902" y="1482255"/>
                </a:lnTo>
                <a:lnTo>
                  <a:pt x="2086902" y="1479080"/>
                </a:lnTo>
                <a:lnTo>
                  <a:pt x="2086902" y="3175"/>
                </a:lnTo>
                <a:lnTo>
                  <a:pt x="2086902" y="0"/>
                </a:lnTo>
                <a:lnTo>
                  <a:pt x="2083727" y="0"/>
                </a:lnTo>
                <a:lnTo>
                  <a:pt x="3175" y="0"/>
                </a:lnTo>
                <a:lnTo>
                  <a:pt x="0" y="0"/>
                </a:lnTo>
                <a:lnTo>
                  <a:pt x="0" y="3175"/>
                </a:lnTo>
                <a:close/>
              </a:path>
            </a:pathLst>
          </a:custGeom>
          <a:ln w="6350">
            <a:solidFill>
              <a:srgbClr val="4C8294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61181356" name="object 54"/>
          <p:cNvSpPr txBox="1"/>
          <p:nvPr/>
        </p:nvSpPr>
        <p:spPr bwMode="auto">
          <a:xfrm>
            <a:off x="12603245" y="747898"/>
            <a:ext cx="2088322" cy="1348464"/>
          </a:xfrm>
          <a:prstGeom prst="rect">
            <a:avLst/>
          </a:prstGeom>
          <a:ln w="6350">
            <a:solidFill>
              <a:srgbClr val="4C829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31798" marR="337819">
              <a:lnSpc>
                <a:spcPct val="168600"/>
              </a:lnSpc>
              <a:defRPr/>
            </a:pPr>
            <a:r>
              <a:rPr sz="750" spc="9">
                <a:solidFill>
                  <a:srgbClr val="4C8294"/>
                </a:solidFill>
                <a:latin typeface="Tahoma"/>
                <a:cs typeface="Tahoma"/>
              </a:rPr>
              <a:t>Г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о</a:t>
            </a:r>
            <a:r>
              <a:rPr sz="750" spc="84">
                <a:solidFill>
                  <a:srgbClr val="4C8294"/>
                </a:solidFill>
                <a:latin typeface="Tahoma"/>
                <a:cs typeface="Tahoma"/>
              </a:rPr>
              <a:t>с</a:t>
            </a:r>
            <a:r>
              <a:rPr sz="750" spc="45">
                <a:solidFill>
                  <a:srgbClr val="4C8294"/>
                </a:solidFill>
                <a:latin typeface="Tahoma"/>
                <a:cs typeface="Tahoma"/>
              </a:rPr>
              <a:t>у</a:t>
            </a:r>
            <a:r>
              <a:rPr sz="750" spc="104">
                <a:solidFill>
                  <a:srgbClr val="4C8294"/>
                </a:solidFill>
                <a:latin typeface="Tahoma"/>
                <a:cs typeface="Tahoma"/>
              </a:rPr>
              <a:t>д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69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99">
                <a:solidFill>
                  <a:srgbClr val="4C8294"/>
                </a:solidFill>
                <a:latin typeface="Tahoma"/>
                <a:cs typeface="Tahoma"/>
              </a:rPr>
              <a:t>с</a:t>
            </a:r>
            <a:r>
              <a:rPr sz="750" spc="45">
                <a:solidFill>
                  <a:srgbClr val="4C8294"/>
                </a:solidFill>
                <a:latin typeface="Tahoma"/>
                <a:cs typeface="Tahoma"/>
              </a:rPr>
              <a:t>т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вен</a:t>
            </a:r>
            <a:r>
              <a:rPr sz="750" spc="54">
                <a:solidFill>
                  <a:srgbClr val="4C8294"/>
                </a:solidFill>
                <a:latin typeface="Tahoma"/>
                <a:cs typeface="Tahoma"/>
              </a:rPr>
              <a:t>н</a:t>
            </a:r>
            <a:r>
              <a:rPr sz="750" spc="45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38">
                <a:solidFill>
                  <a:srgbClr val="4C8294"/>
                </a:solidFill>
                <a:latin typeface="Tahoma"/>
                <a:cs typeface="Tahoma"/>
              </a:rPr>
              <a:t>я</a:t>
            </a:r>
            <a:r>
              <a:rPr sz="750" spc="-28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г</a:t>
            </a:r>
            <a:r>
              <a:rPr sz="750" spc="77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ни</a:t>
            </a:r>
            <a:r>
              <a:rPr sz="750" spc="77">
                <a:solidFill>
                  <a:srgbClr val="4C8294"/>
                </a:solidFill>
                <a:latin typeface="Tahoma"/>
                <a:cs typeface="Tahoma"/>
              </a:rPr>
              <a:t>ц</a:t>
            </a:r>
            <a:r>
              <a:rPr sz="750" spc="34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19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45">
                <a:solidFill>
                  <a:srgbClr val="4C8294"/>
                </a:solidFill>
                <a:latin typeface="Tahoma"/>
                <a:cs typeface="Tahoma"/>
              </a:rPr>
              <a:t>Г</a:t>
            </a:r>
            <a:r>
              <a:rPr sz="750" spc="69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ни</a:t>
            </a:r>
            <a:r>
              <a:rPr sz="750" spc="77">
                <a:solidFill>
                  <a:srgbClr val="4C8294"/>
                </a:solidFill>
                <a:latin typeface="Tahoma"/>
                <a:cs typeface="Tahoma"/>
              </a:rPr>
              <a:t>ц</a:t>
            </a:r>
            <a:r>
              <a:rPr sz="750" spc="34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-28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28">
                <a:solidFill>
                  <a:srgbClr val="4C8294"/>
                </a:solidFill>
                <a:latin typeface="Tahoma"/>
                <a:cs typeface="Tahoma"/>
              </a:rPr>
              <a:t>У</a:t>
            </a:r>
            <a:r>
              <a:rPr sz="750" spc="94">
                <a:solidFill>
                  <a:srgbClr val="4C8294"/>
                </a:solidFill>
                <a:latin typeface="Tahoma"/>
                <a:cs typeface="Tahoma"/>
              </a:rPr>
              <a:t>с</a:t>
            </a:r>
            <a:r>
              <a:rPr sz="750" spc="84">
                <a:solidFill>
                  <a:srgbClr val="4C8294"/>
                </a:solidFill>
                <a:latin typeface="Tahoma"/>
                <a:cs typeface="Tahoma"/>
              </a:rPr>
              <a:t>с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у</a:t>
            </a:r>
            <a:r>
              <a:rPr sz="750" spc="69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ий</a:t>
            </a:r>
            <a:r>
              <a:rPr sz="750" spc="90">
                <a:solidFill>
                  <a:srgbClr val="4C8294"/>
                </a:solidFill>
                <a:latin typeface="Tahoma"/>
                <a:cs typeface="Tahoma"/>
              </a:rPr>
              <a:t>с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ко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г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о</a:t>
            </a:r>
            <a:r>
              <a:rPr sz="750" spc="-28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84">
                <a:solidFill>
                  <a:srgbClr val="4C8294"/>
                </a:solidFill>
                <a:latin typeface="Tahoma"/>
                <a:cs typeface="Tahoma"/>
              </a:rPr>
              <a:t>Г</a:t>
            </a:r>
            <a:r>
              <a:rPr sz="750" spc="54">
                <a:solidFill>
                  <a:srgbClr val="4C8294"/>
                </a:solidFill>
                <a:latin typeface="Tahoma"/>
                <a:cs typeface="Tahoma"/>
              </a:rPr>
              <a:t>О</a:t>
            </a:r>
            <a:r>
              <a:rPr sz="750" spc="23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90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в</a:t>
            </a:r>
            <a:r>
              <a:rPr sz="750" spc="45">
                <a:solidFill>
                  <a:srgbClr val="4C8294"/>
                </a:solidFill>
                <a:latin typeface="Tahoma"/>
                <a:cs typeface="Tahoma"/>
              </a:rPr>
              <a:t>т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о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м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г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и</a:t>
            </a:r>
            <a:r>
              <a:rPr sz="750" spc="99">
                <a:solidFill>
                  <a:srgbClr val="4C8294"/>
                </a:solidFill>
                <a:latin typeface="Tahoma"/>
                <a:cs typeface="Tahoma"/>
              </a:rPr>
              <a:t>с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т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ли</a:t>
            </a:r>
            <a:r>
              <a:rPr sz="750" spc="34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104">
                <a:solidFill>
                  <a:srgbClr val="4C8294"/>
                </a:solidFill>
                <a:latin typeface="Tahoma"/>
                <a:cs typeface="Tahoma"/>
              </a:rPr>
              <a:t>Ж</a:t>
            </a:r>
            <a:r>
              <a:rPr sz="750" spc="54">
                <a:solidFill>
                  <a:srgbClr val="4C8294"/>
                </a:solidFill>
                <a:latin typeface="Tahoma"/>
                <a:cs typeface="Tahoma"/>
              </a:rPr>
              <a:t>е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л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е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з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н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ы</a:t>
            </a:r>
            <a:r>
              <a:rPr sz="750" spc="38">
                <a:solidFill>
                  <a:srgbClr val="4C8294"/>
                </a:solidFill>
                <a:latin typeface="Tahoma"/>
                <a:cs typeface="Tahoma"/>
              </a:rPr>
              <a:t>е</a:t>
            </a:r>
            <a:r>
              <a:rPr sz="750" spc="-28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до</a:t>
            </a:r>
            <a:r>
              <a:rPr sz="750" spc="69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оги</a:t>
            </a:r>
            <a:r>
              <a:rPr sz="750" spc="45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М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о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ск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ой</a:t>
            </a:r>
            <a:r>
              <a:rPr sz="750" spc="-28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54">
                <a:solidFill>
                  <a:srgbClr val="4C8294"/>
                </a:solidFill>
                <a:latin typeface="Tahoma"/>
                <a:cs typeface="Tahoma"/>
              </a:rPr>
              <a:t>п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орт</a:t>
            </a:r>
            <a:endParaRPr sz="750">
              <a:latin typeface="Tahoma"/>
              <a:cs typeface="Tahoma"/>
            </a:endParaRPr>
          </a:p>
          <a:p>
            <a:pPr marL="431798">
              <a:lnSpc>
                <a:spcPct val="100000"/>
              </a:lnSpc>
              <a:spcBef>
                <a:spcPts val="614"/>
              </a:spcBef>
              <a:defRPr/>
            </a:pP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Аэ</a:t>
            </a:r>
            <a:r>
              <a:rPr sz="750" spc="77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о</a:t>
            </a:r>
            <a:r>
              <a:rPr sz="750" spc="54">
                <a:solidFill>
                  <a:srgbClr val="4C8294"/>
                </a:solidFill>
                <a:latin typeface="Tahoma"/>
                <a:cs typeface="Tahoma"/>
              </a:rPr>
              <a:t>п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орт</a:t>
            </a:r>
            <a:endParaRPr sz="750">
              <a:latin typeface="Tahoma"/>
              <a:cs typeface="Tahoma"/>
            </a:endParaRPr>
          </a:p>
          <a:p>
            <a:pPr marL="431798">
              <a:lnSpc>
                <a:spcPct val="100000"/>
              </a:lnSpc>
              <a:spcBef>
                <a:spcPts val="614"/>
              </a:spcBef>
              <a:defRPr/>
            </a:pP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П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у</a:t>
            </a:r>
            <a:r>
              <a:rPr sz="750" spc="69">
                <a:solidFill>
                  <a:srgbClr val="4C8294"/>
                </a:solidFill>
                <a:latin typeface="Tahoma"/>
                <a:cs typeface="Tahoma"/>
              </a:rPr>
              <a:t>н</a:t>
            </a:r>
            <a:r>
              <a:rPr sz="750" spc="74">
                <a:solidFill>
                  <a:srgbClr val="4C8294"/>
                </a:solidFill>
                <a:latin typeface="Tahoma"/>
                <a:cs typeface="Tahoma"/>
              </a:rPr>
              <a:t>к</a:t>
            </a:r>
            <a:r>
              <a:rPr sz="750" spc="34">
                <a:solidFill>
                  <a:srgbClr val="4C8294"/>
                </a:solidFill>
                <a:latin typeface="Tahoma"/>
                <a:cs typeface="Tahoma"/>
              </a:rPr>
              <a:t>т</a:t>
            </a:r>
            <a:r>
              <a:rPr sz="750" spc="-34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п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ро</a:t>
            </a:r>
            <a:r>
              <a:rPr sz="750" spc="54">
                <a:solidFill>
                  <a:srgbClr val="4C8294"/>
                </a:solidFill>
                <a:latin typeface="Tahoma"/>
                <a:cs typeface="Tahoma"/>
              </a:rPr>
              <a:t>пу</a:t>
            </a:r>
            <a:r>
              <a:rPr sz="750" spc="90">
                <a:solidFill>
                  <a:srgbClr val="4C8294"/>
                </a:solidFill>
                <a:latin typeface="Tahoma"/>
                <a:cs typeface="Tahoma"/>
              </a:rPr>
              <a:t>с</a:t>
            </a:r>
            <a:r>
              <a:rPr sz="750" spc="69">
                <a:solidFill>
                  <a:srgbClr val="4C8294"/>
                </a:solidFill>
                <a:latin typeface="Tahoma"/>
                <a:cs typeface="Tahoma"/>
              </a:rPr>
              <a:t>к</a:t>
            </a:r>
            <a:r>
              <a:rPr sz="750" spc="34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-34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38">
                <a:solidFill>
                  <a:srgbClr val="4C8294"/>
                </a:solidFill>
                <a:latin typeface="Tahoma"/>
                <a:cs typeface="Tahoma"/>
              </a:rPr>
              <a:t>ч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е</a:t>
            </a:r>
            <a:r>
              <a:rPr sz="750" spc="69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е</a:t>
            </a:r>
            <a:r>
              <a:rPr sz="750" spc="64">
                <a:solidFill>
                  <a:srgbClr val="4C8294"/>
                </a:solidFill>
                <a:latin typeface="Tahoma"/>
                <a:cs typeface="Tahoma"/>
              </a:rPr>
              <a:t>з</a:t>
            </a:r>
            <a:r>
              <a:rPr sz="750" spc="-34">
                <a:solidFill>
                  <a:srgbClr val="4C8294"/>
                </a:solidFill>
                <a:latin typeface="Tahoma"/>
                <a:cs typeface="Tahoma"/>
              </a:rPr>
              <a:t> 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г</a:t>
            </a:r>
            <a:r>
              <a:rPr sz="750" spc="77">
                <a:solidFill>
                  <a:srgbClr val="4C8294"/>
                </a:solidFill>
                <a:latin typeface="Tahoma"/>
                <a:cs typeface="Tahoma"/>
              </a:rPr>
              <a:t>р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а</a:t>
            </a:r>
            <a:r>
              <a:rPr sz="750" spc="59">
                <a:solidFill>
                  <a:srgbClr val="4C8294"/>
                </a:solidFill>
                <a:latin typeface="Tahoma"/>
                <a:cs typeface="Tahoma"/>
              </a:rPr>
              <a:t>ни</a:t>
            </a:r>
            <a:r>
              <a:rPr sz="750" spc="54">
                <a:solidFill>
                  <a:srgbClr val="4C8294"/>
                </a:solidFill>
                <a:latin typeface="Tahoma"/>
                <a:cs typeface="Tahoma"/>
              </a:rPr>
              <a:t>ц</a:t>
            </a:r>
            <a:r>
              <a:rPr sz="750" spc="49">
                <a:solidFill>
                  <a:srgbClr val="4C8294"/>
                </a:solidFill>
                <a:latin typeface="Tahoma"/>
                <a:cs typeface="Tahoma"/>
              </a:rPr>
              <a:t>у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753977192" name="object 70"/>
          <p:cNvSpPr/>
          <p:nvPr/>
        </p:nvSpPr>
        <p:spPr bwMode="auto">
          <a:xfrm>
            <a:off x="12791826" y="2005668"/>
            <a:ext cx="72389" cy="123824"/>
          </a:xfrm>
          <a:custGeom>
            <a:avLst/>
            <a:gdLst/>
            <a:ahLst/>
            <a:cxnLst/>
            <a:rect l="l" t="t" r="r" b="b"/>
            <a:pathLst>
              <a:path w="72390" h="123825" fill="norm" stroke="1" extrusionOk="0">
                <a:moveTo>
                  <a:pt x="71932" y="0"/>
                </a:moveTo>
                <a:lnTo>
                  <a:pt x="0" y="0"/>
                </a:lnTo>
                <a:lnTo>
                  <a:pt x="0" y="123761"/>
                </a:lnTo>
                <a:lnTo>
                  <a:pt x="10579" y="123761"/>
                </a:lnTo>
                <a:lnTo>
                  <a:pt x="10579" y="106730"/>
                </a:lnTo>
                <a:lnTo>
                  <a:pt x="61340" y="106222"/>
                </a:lnTo>
                <a:lnTo>
                  <a:pt x="71932" y="106222"/>
                </a:lnTo>
                <a:lnTo>
                  <a:pt x="71932" y="64516"/>
                </a:lnTo>
                <a:lnTo>
                  <a:pt x="10579" y="64516"/>
                </a:lnTo>
                <a:lnTo>
                  <a:pt x="10579" y="10553"/>
                </a:lnTo>
                <a:lnTo>
                  <a:pt x="71932" y="10553"/>
                </a:lnTo>
                <a:lnTo>
                  <a:pt x="71932" y="0"/>
                </a:lnTo>
                <a:close/>
              </a:path>
              <a:path w="72390" h="123825" fill="norm" stroke="1" extrusionOk="0">
                <a:moveTo>
                  <a:pt x="71932" y="106222"/>
                </a:moveTo>
                <a:lnTo>
                  <a:pt x="61340" y="106222"/>
                </a:lnTo>
                <a:lnTo>
                  <a:pt x="61340" y="123761"/>
                </a:lnTo>
                <a:lnTo>
                  <a:pt x="71932" y="123761"/>
                </a:lnTo>
                <a:lnTo>
                  <a:pt x="71932" y="106222"/>
                </a:lnTo>
                <a:close/>
              </a:path>
              <a:path w="72390" h="123825" fill="norm" stroke="1" extrusionOk="0">
                <a:moveTo>
                  <a:pt x="71932" y="10553"/>
                </a:moveTo>
                <a:lnTo>
                  <a:pt x="61340" y="10553"/>
                </a:lnTo>
                <a:lnTo>
                  <a:pt x="61340" y="64516"/>
                </a:lnTo>
                <a:lnTo>
                  <a:pt x="71932" y="64516"/>
                </a:lnTo>
                <a:lnTo>
                  <a:pt x="71932" y="10553"/>
                </a:lnTo>
                <a:close/>
              </a:path>
            </a:pathLst>
          </a:custGeom>
          <a:solidFill>
            <a:srgbClr val="3C6877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431451242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91522" y="76388"/>
            <a:ext cx="6837252" cy="3908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 anchor="b">
            <a:normAutofit/>
          </a:bodyPr>
          <a:lstStyle>
            <a:lvl1pPr algn="l">
              <a:defRPr lang="en-US" sz="2800" spc="149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0" i="0" u="none" strike="noStrike" cap="all" spc="149">
                <a:solidFill>
                  <a:schemeClr val="bg1"/>
                </a:solidFill>
                <a:latin typeface="Arial"/>
                <a:ea typeface="Arial"/>
                <a:cs typeface="Arial"/>
              </a:rPr>
              <a:t>Уссурийский городской округ </a:t>
            </a:r>
            <a:endParaRPr sz="2000" b="0" i="0" u="none" strike="noStrike" cap="all" spc="149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14631412" name="object 4"/>
          <p:cNvSpPr/>
          <p:nvPr/>
        </p:nvSpPr>
        <p:spPr bwMode="auto">
          <a:xfrm>
            <a:off x="340258" y="1547478"/>
            <a:ext cx="3096259" cy="3079114"/>
          </a:xfrm>
          <a:custGeom>
            <a:avLst/>
            <a:gdLst/>
            <a:ahLst/>
            <a:cxnLst/>
            <a:rect l="l" t="t" r="r" b="b"/>
            <a:pathLst>
              <a:path w="3096260" h="3079115" fill="norm" stroke="1" extrusionOk="0">
                <a:moveTo>
                  <a:pt x="2880004" y="0"/>
                </a:moveTo>
                <a:lnTo>
                  <a:pt x="216001" y="0"/>
                </a:lnTo>
                <a:lnTo>
                  <a:pt x="198286" y="716"/>
                </a:lnTo>
                <a:lnTo>
                  <a:pt x="147729" y="11012"/>
                </a:lnTo>
                <a:lnTo>
                  <a:pt x="102222" y="32362"/>
                </a:lnTo>
                <a:lnTo>
                  <a:pt x="63266" y="63266"/>
                </a:lnTo>
                <a:lnTo>
                  <a:pt x="32362" y="102222"/>
                </a:lnTo>
                <a:lnTo>
                  <a:pt x="11012" y="147729"/>
                </a:lnTo>
                <a:lnTo>
                  <a:pt x="716" y="198286"/>
                </a:lnTo>
                <a:lnTo>
                  <a:pt x="0" y="216001"/>
                </a:lnTo>
                <a:lnTo>
                  <a:pt x="0" y="2863075"/>
                </a:lnTo>
                <a:lnTo>
                  <a:pt x="6277" y="2914981"/>
                </a:lnTo>
                <a:lnTo>
                  <a:pt x="24110" y="2962336"/>
                </a:lnTo>
                <a:lnTo>
                  <a:pt x="51996" y="3003640"/>
                </a:lnTo>
                <a:lnTo>
                  <a:pt x="88435" y="3037391"/>
                </a:lnTo>
                <a:lnTo>
                  <a:pt x="131925" y="3062091"/>
                </a:lnTo>
                <a:lnTo>
                  <a:pt x="180965" y="3076237"/>
                </a:lnTo>
                <a:lnTo>
                  <a:pt x="216001" y="3079064"/>
                </a:lnTo>
                <a:lnTo>
                  <a:pt x="2880004" y="3079064"/>
                </a:lnTo>
                <a:lnTo>
                  <a:pt x="2931911" y="3072787"/>
                </a:lnTo>
                <a:lnTo>
                  <a:pt x="2979268" y="3054956"/>
                </a:lnTo>
                <a:lnTo>
                  <a:pt x="3020574" y="3027073"/>
                </a:lnTo>
                <a:lnTo>
                  <a:pt x="3054329" y="2990637"/>
                </a:lnTo>
                <a:lnTo>
                  <a:pt x="3079031" y="2947149"/>
                </a:lnTo>
                <a:lnTo>
                  <a:pt x="3093178" y="2898110"/>
                </a:lnTo>
                <a:lnTo>
                  <a:pt x="3096005" y="2863075"/>
                </a:lnTo>
                <a:lnTo>
                  <a:pt x="3096005" y="216001"/>
                </a:lnTo>
                <a:lnTo>
                  <a:pt x="3089728" y="164094"/>
                </a:lnTo>
                <a:lnTo>
                  <a:pt x="3071895" y="116737"/>
                </a:lnTo>
                <a:lnTo>
                  <a:pt x="3044009" y="75431"/>
                </a:lnTo>
                <a:lnTo>
                  <a:pt x="3007570" y="41676"/>
                </a:lnTo>
                <a:lnTo>
                  <a:pt x="2964080" y="16974"/>
                </a:lnTo>
                <a:lnTo>
                  <a:pt x="2915040" y="2827"/>
                </a:lnTo>
                <a:lnTo>
                  <a:pt x="2880004" y="0"/>
                </a:lnTo>
                <a:close/>
              </a:path>
            </a:pathLst>
          </a:custGeom>
          <a:solidFill>
            <a:srgbClr val="DAE1E5"/>
          </a:solidFill>
        </p:spPr>
        <p:txBody>
          <a:bodyPr wrap="square" lIns="0" tIns="0" rIns="0" bIns="0" rtlCol="0"/>
          <a:lstStyle/>
          <a:p>
            <a:pPr algn="ctr">
              <a:defRPr/>
            </a:pPr>
            <a:endParaRPr sz="140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sz="140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КРАТКАЯ СПРАВКА </a:t>
            </a:r>
            <a:endParaRPr sz="140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endParaRPr sz="1200">
              <a:solidFill>
                <a:schemeClr val="tx1"/>
              </a:solidFill>
              <a:latin typeface="Arial"/>
              <a:cs typeface="Arial"/>
            </a:endParaRPr>
          </a:p>
          <a:p>
            <a:pPr marL="180000" marR="0" indent="0" algn="l">
              <a:defRPr/>
            </a:pPr>
            <a:r>
              <a:rPr sz="1200">
                <a:solidFill>
                  <a:schemeClr val="tx1"/>
                </a:solidFill>
                <a:latin typeface="Arial"/>
                <a:ea typeface="Arial"/>
                <a:cs typeface="Arial"/>
              </a:rPr>
              <a:t>г. Уссурийск основан </a:t>
            </a:r>
            <a:r>
              <a:rPr sz="1200" b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 1866 году</a:t>
            </a:r>
            <a:endParaRPr sz="12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endParaRPr sz="12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r>
              <a:rPr sz="1200">
                <a:solidFill>
                  <a:schemeClr val="tx1"/>
                </a:solidFill>
                <a:latin typeface="Arial"/>
                <a:ea typeface="Arial"/>
                <a:cs typeface="Arial"/>
              </a:rPr>
              <a:t>Территория 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3625,5 кв. км.</a:t>
            </a:r>
            <a:endParaRPr sz="12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endParaRPr sz="12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r>
              <a:rPr sz="1200">
                <a:solidFill>
                  <a:schemeClr val="tx1"/>
                </a:solidFill>
                <a:latin typeface="Arial"/>
                <a:ea typeface="Arial"/>
                <a:cs typeface="Arial"/>
              </a:rPr>
              <a:t>Климат 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умеренный муссонный </a:t>
            </a:r>
            <a:endParaRPr sz="12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endParaRPr sz="12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r>
              <a:rPr sz="1200" b="0">
                <a:solidFill>
                  <a:schemeClr val="tx1"/>
                </a:solidFill>
                <a:latin typeface="Arial"/>
                <a:ea typeface="Arial"/>
                <a:cs typeface="Arial"/>
              </a:rPr>
              <a:t>Часовая зона </a:t>
            </a:r>
            <a:r>
              <a:rPr sz="1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МСК +7:00</a:t>
            </a:r>
            <a:endParaRPr sz="12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endParaRPr sz="12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endParaRPr sz="1200" b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>
              <a:defRPr/>
            </a:pPr>
            <a:r>
              <a:rPr sz="1200" b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 состав городского округа входит                    г. Уссурийск и 37 сельских населенных пунктов</a:t>
            </a:r>
            <a:endParaRPr sz="1200" b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28342705" name="object 4"/>
          <p:cNvSpPr/>
          <p:nvPr/>
        </p:nvSpPr>
        <p:spPr bwMode="auto">
          <a:xfrm flipH="0" flipV="0">
            <a:off x="3564248" y="1091600"/>
            <a:ext cx="3096255" cy="3826913"/>
          </a:xfrm>
          <a:custGeom>
            <a:avLst/>
            <a:gdLst/>
            <a:ahLst/>
            <a:cxnLst/>
            <a:rect l="l" t="t" r="r" b="b"/>
            <a:pathLst>
              <a:path w="3096260" h="3079115" fill="norm" stroke="1" extrusionOk="0">
                <a:moveTo>
                  <a:pt x="2880004" y="0"/>
                </a:moveTo>
                <a:lnTo>
                  <a:pt x="216001" y="0"/>
                </a:lnTo>
                <a:lnTo>
                  <a:pt x="198286" y="716"/>
                </a:lnTo>
                <a:lnTo>
                  <a:pt x="147729" y="11012"/>
                </a:lnTo>
                <a:lnTo>
                  <a:pt x="102222" y="32362"/>
                </a:lnTo>
                <a:lnTo>
                  <a:pt x="63266" y="63266"/>
                </a:lnTo>
                <a:lnTo>
                  <a:pt x="32362" y="102222"/>
                </a:lnTo>
                <a:lnTo>
                  <a:pt x="11012" y="147729"/>
                </a:lnTo>
                <a:lnTo>
                  <a:pt x="716" y="198286"/>
                </a:lnTo>
                <a:lnTo>
                  <a:pt x="0" y="216001"/>
                </a:lnTo>
                <a:lnTo>
                  <a:pt x="0" y="2863075"/>
                </a:lnTo>
                <a:lnTo>
                  <a:pt x="6277" y="2914981"/>
                </a:lnTo>
                <a:lnTo>
                  <a:pt x="24110" y="2962336"/>
                </a:lnTo>
                <a:lnTo>
                  <a:pt x="51996" y="3003640"/>
                </a:lnTo>
                <a:lnTo>
                  <a:pt x="88435" y="3037391"/>
                </a:lnTo>
                <a:lnTo>
                  <a:pt x="131925" y="3062091"/>
                </a:lnTo>
                <a:lnTo>
                  <a:pt x="180965" y="3076237"/>
                </a:lnTo>
                <a:lnTo>
                  <a:pt x="216001" y="3079064"/>
                </a:lnTo>
                <a:lnTo>
                  <a:pt x="2880004" y="3079064"/>
                </a:lnTo>
                <a:lnTo>
                  <a:pt x="2931911" y="3072787"/>
                </a:lnTo>
                <a:lnTo>
                  <a:pt x="2979268" y="3054956"/>
                </a:lnTo>
                <a:lnTo>
                  <a:pt x="3020574" y="3027073"/>
                </a:lnTo>
                <a:lnTo>
                  <a:pt x="3054329" y="2990637"/>
                </a:lnTo>
                <a:lnTo>
                  <a:pt x="3079031" y="2947149"/>
                </a:lnTo>
                <a:lnTo>
                  <a:pt x="3093178" y="2898110"/>
                </a:lnTo>
                <a:lnTo>
                  <a:pt x="3096005" y="2863075"/>
                </a:lnTo>
                <a:lnTo>
                  <a:pt x="3096005" y="216001"/>
                </a:lnTo>
                <a:lnTo>
                  <a:pt x="3089728" y="164094"/>
                </a:lnTo>
                <a:lnTo>
                  <a:pt x="3071895" y="116737"/>
                </a:lnTo>
                <a:lnTo>
                  <a:pt x="3044009" y="75431"/>
                </a:lnTo>
                <a:lnTo>
                  <a:pt x="3007570" y="41676"/>
                </a:lnTo>
                <a:lnTo>
                  <a:pt x="2964080" y="16974"/>
                </a:lnTo>
                <a:lnTo>
                  <a:pt x="2915040" y="2827"/>
                </a:lnTo>
                <a:lnTo>
                  <a:pt x="2880004" y="0"/>
                </a:lnTo>
                <a:close/>
              </a:path>
            </a:pathLst>
          </a:custGeom>
          <a:solidFill>
            <a:srgbClr val="DAE1E5"/>
          </a:solidFill>
        </p:spPr>
        <p:txBody>
          <a:bodyPr wrap="square" lIns="0" tIns="0" rIns="0" bIns="0" rtlCol="0"/>
          <a:lstStyle/>
          <a:p>
            <a:pPr>
              <a:defRPr/>
            </a:pPr>
            <a:r>
              <a:rPr>
                <a:solidFill>
                  <a:schemeClr val="accent5">
                    <a:lumMod val="75000"/>
                  </a:schemeClr>
                </a:solidFill>
              </a:rPr>
              <a:t>       </a:t>
            </a:r>
            <a:endParaRPr sz="100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>
                <a:solidFill>
                  <a:schemeClr val="accent5">
                    <a:lumMod val="75000"/>
                  </a:schemeClr>
                </a:solidFill>
              </a:rPr>
              <a:t>Основные показатели*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sz="800"/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Население</a:t>
            </a:r>
            <a:endParaRPr sz="1200">
              <a:latin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205,3 тыс. человек </a:t>
            </a:r>
            <a:endParaRPr sz="1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endParaRPr sz="12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Количество хозяйствующих субъектов</a:t>
            </a:r>
            <a:endParaRPr sz="1200">
              <a:latin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10 701 ед.**</a:t>
            </a:r>
            <a:endParaRPr sz="1200" b="0" i="0" u="none" strike="noStrike" cap="none" spc="0">
              <a:solidFill>
                <a:schemeClr val="tx1"/>
              </a:solidFill>
              <a:highlight>
                <a:srgbClr val="FFFF00"/>
              </a:highlight>
              <a:latin typeface="Times New Roman"/>
              <a:cs typeface="Times New Roman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endParaRPr sz="1200">
              <a:highlight>
                <a:srgbClr val="FFFF00"/>
              </a:highlight>
              <a:latin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Выпуск продукции базовых отраслей**</a:t>
            </a:r>
            <a:endParaRPr sz="1200">
              <a:latin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61,3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млрд. руб.</a:t>
            </a:r>
            <a:endParaRPr sz="1200" b="0" i="0" u="none" strike="noStrike" cap="none" spc="0">
              <a:solidFill>
                <a:schemeClr val="tx1"/>
              </a:solidFill>
              <a:highlight>
                <a:srgbClr val="FFFF00"/>
              </a:highlight>
              <a:latin typeface="Times New Roman"/>
              <a:cs typeface="Times New Roman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endParaRPr sz="1200">
              <a:highlight>
                <a:srgbClr val="FFFF00"/>
              </a:highlight>
              <a:latin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Объем инвестиций в основной капитал</a:t>
            </a:r>
            <a:endParaRPr sz="1200">
              <a:latin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9,3 млрд.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уб.</a:t>
            </a:r>
            <a:endParaRPr sz="1200" b="1">
              <a:latin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endParaRPr sz="1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Объем инвестиций на 1 жителя**</a:t>
            </a:r>
            <a:endParaRPr sz="1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45,1 тыс. руб.*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200">
              <a:latin typeface="Arial"/>
              <a:cs typeface="Arial"/>
            </a:endParaRPr>
          </a:p>
          <a:p>
            <a:pPr marL="180000" marR="0" indent="12699" algn="ctr">
              <a:lnSpc>
                <a:spcPct val="100000"/>
              </a:lnSpc>
              <a:defRPr/>
            </a:pPr>
            <a:endParaRPr sz="1200">
              <a:latin typeface="Akrobat Bold"/>
              <a:cs typeface="Akrobat Bold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Средняя заработная плата</a:t>
            </a:r>
            <a:endParaRPr sz="1200">
              <a:latin typeface="Arial"/>
              <a:ea typeface="Arial"/>
              <a:cs typeface="Arial"/>
            </a:endParaRPr>
          </a:p>
          <a:p>
            <a:pPr marL="180000" marR="0" indent="12699" algn="l">
              <a:lnSpc>
                <a:spcPct val="100000"/>
              </a:lnSpc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67,8 тыс. руб.*</a:t>
            </a:r>
            <a:endParaRPr sz="1200" b="1">
              <a:latin typeface="Arial"/>
              <a:cs typeface="Arial"/>
            </a:endParaRPr>
          </a:p>
          <a:p>
            <a:pPr>
              <a:defRPr/>
            </a:pP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35344253" name=""/>
          <p:cNvSpPr txBox="1"/>
          <p:nvPr/>
        </p:nvSpPr>
        <p:spPr bwMode="auto">
          <a:xfrm flipH="0" flipV="0">
            <a:off x="3564247" y="4989393"/>
            <a:ext cx="2387946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000"/>
              <a:t>* по состоянию на 31.12.2023 года</a:t>
            </a:r>
            <a:endParaRPr sz="1000"/>
          </a:p>
          <a:p>
            <a:pPr>
              <a:defRPr/>
            </a:pPr>
            <a:r>
              <a:rPr sz="1000"/>
              <a:t>** крупные и средние организации</a:t>
            </a:r>
            <a:endParaRPr sz="1000"/>
          </a:p>
        </p:txBody>
      </p:sp>
      <p:sp>
        <p:nvSpPr>
          <p:cNvPr id="427440337" name="Номер слайда 4"/>
          <p:cNvSpPr>
            <a:spLocks noGrp="1"/>
          </p:cNvSpPr>
          <p:nvPr/>
        </p:nvSpPr>
        <p:spPr bwMode="auto">
          <a:xfrm flipH="0" flipV="0">
            <a:off x="11573388" y="6356349"/>
            <a:ext cx="478278" cy="365122"/>
          </a:xfr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685800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3ECA682-C7D4-C09A-ED9C-1CF9072CE4E7}" type="slidenum">
              <a:rPr lang="ru-RU">
                <a:solidFill>
                  <a:schemeClr val="tx1"/>
                </a:solidFill>
              </a:rPr>
              <a:t/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797416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42439" y="5624305"/>
            <a:ext cx="1004369" cy="1004369"/>
          </a:xfrm>
          <a:prstGeom prst="rect">
            <a:avLst/>
          </a:prstGeom>
        </p:spPr>
      </p:pic>
      <p:sp>
        <p:nvSpPr>
          <p:cNvPr id="1407110311" name=""/>
          <p:cNvSpPr txBox="1"/>
          <p:nvPr/>
        </p:nvSpPr>
        <p:spPr bwMode="auto">
          <a:xfrm flipH="0" flipV="0">
            <a:off x="1446809" y="5806269"/>
            <a:ext cx="2273517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rPr>
              <a:t>Официальный сайт 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Tahoma"/>
              <a:ea typeface="Tahoma"/>
              <a:cs typeface="Tahoma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rPr>
              <a:t>администрации Уссурийского городского округа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413680216" name=""/>
          <p:cNvSpPr/>
          <p:nvPr/>
        </p:nvSpPr>
        <p:spPr bwMode="auto">
          <a:xfrm flipH="0" flipV="0">
            <a:off x="359708" y="5531509"/>
            <a:ext cx="3612543" cy="11899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1936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42211" y="166011"/>
            <a:ext cx="3735731" cy="4709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b="0">
                <a:solidFill>
                  <a:schemeClr val="bg1"/>
                </a:solidFill>
              </a:rPr>
              <a:t>ИНВЕСТИЦИОННЫЕ НИШИ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1222096631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79233" y="6356349"/>
            <a:ext cx="2743200" cy="365124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6085588A-FE55-E513-2C9D-926AA7ADA9E5}" type="slidenum">
              <a:rPr lang="ru-RU"/>
              <a:t/>
            </a:fld>
            <a:endParaRPr lang="ru-RU"/>
          </a:p>
        </p:txBody>
      </p:sp>
      <p:sp>
        <p:nvSpPr>
          <p:cNvPr id="77373590" name=""/>
          <p:cNvSpPr txBox="1"/>
          <p:nvPr/>
        </p:nvSpPr>
        <p:spPr bwMode="auto">
          <a:xfrm flipH="0" flipV="0">
            <a:off x="61345" y="842771"/>
            <a:ext cx="6020718" cy="5669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sz="10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61850" indent="-2618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</a:t>
            </a: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комплекса предприятий по переработке овощной и плодово-ягодной продукции на территории агротехнопарка</a:t>
            </a: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3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</a:t>
            </a:r>
            <a:r>
              <a:rPr sz="13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300" b="0" i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предприятий с современными технологиями переработки овощной и плодово-ягодной продукции</a:t>
            </a:r>
            <a:endParaRPr sz="13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животноводческого комплекса по разведению                 и переработке КРС</a:t>
            </a: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3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3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 животноводческого комплекса (КРС мясного направления) маточного стада, с цехом мясной продукции</a:t>
            </a:r>
            <a:endParaRPr sz="13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61850" indent="-2618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птицекомплекса</a:t>
            </a:r>
            <a:endParaRPr sz="14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8" marR="0" lvl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 lang="ru-RU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300" b="0" i="1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3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предприятия, включающее  комбикормовый завод, инкубатор, цех откорма птицы, цех убоя и переработки</a:t>
            </a:r>
            <a:endParaRPr lang="ru-RU" sz="13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3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8" marR="0" lvl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 lang="ru-RU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экотехнопарка по переработке  твердо-быто</a:t>
            </a:r>
            <a:r>
              <a:rPr lang="ru-RU" sz="1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вых отходов</a:t>
            </a:r>
            <a:endParaRPr sz="13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sz="13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300" b="0" i="1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3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>
              <a:defRPr/>
            </a:pPr>
            <a:r>
              <a:rPr lang="ru-RU" sz="1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предприятия  по утилизации (переработке) промышленных отходов</a:t>
            </a:r>
            <a:endParaRPr sz="1300">
              <a:solidFill>
                <a:schemeClr val="tx1"/>
              </a:solidFill>
              <a:latin typeface="Arial"/>
            </a:endParaRPr>
          </a:p>
        </p:txBody>
      </p:sp>
      <p:sp>
        <p:nvSpPr>
          <p:cNvPr id="213086319" name=""/>
          <p:cNvSpPr txBox="1"/>
          <p:nvPr/>
        </p:nvSpPr>
        <p:spPr bwMode="auto">
          <a:xfrm flipH="0" flipV="0">
            <a:off x="4228296" y="240377"/>
            <a:ext cx="6261882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 algn="l">
              <a:buFont typeface="Wingdings"/>
              <a:buChar char="Ø"/>
              <a:defRPr/>
            </a:pPr>
            <a:r>
              <a:rPr lang="ru-RU" sz="2000" b="1" i="0" u="none" strike="noStrike" cap="none" spc="0">
                <a:solidFill>
                  <a:srgbClr val="00205B"/>
                </a:solidFill>
                <a:latin typeface="Arial"/>
                <a:ea typeface="Arial"/>
                <a:cs typeface="Arial"/>
              </a:rPr>
              <a:t>Перерабатывающие производства</a:t>
            </a:r>
            <a:endParaRPr sz="2000" b="1">
              <a:solidFill>
                <a:srgbClr val="00205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3552089" name=""/>
          <p:cNvSpPr txBox="1"/>
          <p:nvPr/>
        </p:nvSpPr>
        <p:spPr bwMode="auto">
          <a:xfrm flipH="0" flipV="0">
            <a:off x="6231156" y="729604"/>
            <a:ext cx="5815756" cy="15243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 sz="1400" b="1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83878" marR="0" lvl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 lang="ru-RU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производства плит ОСБ, фанеры/ДСП, плит ЛДСП, формалина и КФК смол</a:t>
            </a: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sz="13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300" b="0" i="1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3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предприятия включающее производство  </a:t>
            </a:r>
            <a:r>
              <a:rPr lang="ru-RU" sz="1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ОСБ, фанеры/ДСП, плит ЛДСП, формалина и КФК смол</a:t>
            </a:r>
            <a:r>
              <a:rPr lang="ru-RU" sz="13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3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lang="ru-RU" sz="1300" b="0" i="0" u="none" strike="noStrike" cap="none" spc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0157246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793938" y="4912646"/>
            <a:ext cx="2566670" cy="1711113"/>
          </a:xfrm>
          <a:prstGeom prst="rect">
            <a:avLst/>
          </a:prstGeom>
        </p:spPr>
      </p:pic>
      <p:pic>
        <p:nvPicPr>
          <p:cNvPr id="175472253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840398" y="3890568"/>
            <a:ext cx="2496542" cy="1584122"/>
          </a:xfrm>
          <a:prstGeom prst="rect">
            <a:avLst/>
          </a:prstGeom>
        </p:spPr>
      </p:pic>
      <p:pic>
        <p:nvPicPr>
          <p:cNvPr id="131354282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793938" y="2645717"/>
            <a:ext cx="2566670" cy="1716386"/>
          </a:xfrm>
          <a:prstGeom prst="rect">
            <a:avLst/>
          </a:prstGeom>
        </p:spPr>
      </p:pic>
      <p:sp>
        <p:nvSpPr>
          <p:cNvPr id="1306180987" name="object 4"/>
          <p:cNvSpPr/>
          <p:nvPr/>
        </p:nvSpPr>
        <p:spPr bwMode="auto">
          <a:xfrm flipH="0" flipV="0">
            <a:off x="9592945" y="5012821"/>
            <a:ext cx="2453968" cy="1610937"/>
          </a:xfrm>
          <a:prstGeom prst="rect">
            <a:avLst/>
          </a:prstGeom>
          <a:blipFill>
            <a:blip r:embed="rId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1520059682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640098" y="2645717"/>
            <a:ext cx="2319950" cy="1631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2472871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42211" y="166011"/>
            <a:ext cx="3735731" cy="4709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b="0">
                <a:solidFill>
                  <a:schemeClr val="bg1"/>
                </a:solidFill>
              </a:rPr>
              <a:t>ИНВЕСТИЦИОННЫЕ НИШИ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1229394965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79233" y="6356349"/>
            <a:ext cx="2743200" cy="365124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E693A6E5-A6F1-9924-1EBF-B5ED573661FC}" type="slidenum">
              <a:rPr lang="ru-RU"/>
              <a:t/>
            </a:fld>
            <a:endParaRPr lang="ru-RU"/>
          </a:p>
        </p:txBody>
      </p:sp>
      <p:sp>
        <p:nvSpPr>
          <p:cNvPr id="1744088912" name=""/>
          <p:cNvSpPr txBox="1"/>
          <p:nvPr/>
        </p:nvSpPr>
        <p:spPr bwMode="auto">
          <a:xfrm flipH="0" flipV="0">
            <a:off x="148743" y="1212759"/>
            <a:ext cx="6448086" cy="3734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sz="1000" b="1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sz="16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Благоустройство парка «Зеленый остров»</a:t>
            </a: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</a:t>
            </a: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400" b="0" i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нового общественного пространства обеспечивающего современный уровень качества городской среды, ее функциональное разнообразие, комфорт и безопасность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sz="16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Благоустройство набережной озера Солдатское</a:t>
            </a: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endParaRPr sz="16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i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Цель проекта: </a:t>
            </a:r>
            <a:endParaRPr sz="1400" b="0" i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63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привлечение внимания к экологическим проблемам Солдатского озера. Создание общественного пространства с благоустроенными пешеходными зонами, центра притяжения и организованной береговой линии со спусками к воде</a:t>
            </a:r>
            <a:r>
              <a:rPr/>
              <a:t> </a:t>
            </a:r>
            <a:endParaRPr sz="1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8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9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41743080" name=""/>
          <p:cNvSpPr txBox="1"/>
          <p:nvPr/>
        </p:nvSpPr>
        <p:spPr bwMode="auto">
          <a:xfrm flipH="0" flipV="0">
            <a:off x="4144351" y="203194"/>
            <a:ext cx="6275562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 algn="l">
              <a:buFont typeface="Wingdings"/>
              <a:buChar char="Ø"/>
              <a:defRPr/>
            </a:pPr>
            <a:r>
              <a:rPr sz="2000" b="1">
                <a:solidFill>
                  <a:srgbClr val="00205B"/>
                </a:solidFill>
                <a:latin typeface="Arial"/>
                <a:ea typeface="Arial"/>
                <a:cs typeface="Arial"/>
              </a:rPr>
              <a:t>Туристский сектор</a:t>
            </a:r>
            <a:endParaRPr sz="2000" b="1">
              <a:solidFill>
                <a:srgbClr val="00205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3260199" name="object 2"/>
          <p:cNvSpPr/>
          <p:nvPr/>
        </p:nvSpPr>
        <p:spPr bwMode="auto">
          <a:xfrm flipH="0" flipV="0">
            <a:off x="8168933" y="891608"/>
            <a:ext cx="3715670" cy="2932945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716740365" name="object 12"/>
          <p:cNvSpPr/>
          <p:nvPr/>
        </p:nvSpPr>
        <p:spPr bwMode="auto">
          <a:xfrm flipH="0" flipV="0">
            <a:off x="6595750" y="3546729"/>
            <a:ext cx="3917477" cy="2800380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3178938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9341854" y="640920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0923270E-BE83-49E9-B90F-3F6485C2F2B9}" type="slidenum">
              <a:rPr lang="ru-RU"/>
              <a:t/>
            </a:fld>
            <a:endParaRPr lang="ru-RU"/>
          </a:p>
        </p:txBody>
      </p:sp>
      <p:sp>
        <p:nvSpPr>
          <p:cNvPr id="79015825" name="object 10"/>
          <p:cNvSpPr/>
          <p:nvPr/>
        </p:nvSpPr>
        <p:spPr bwMode="auto">
          <a:xfrm flipH="0" flipV="0">
            <a:off x="446531" y="746572"/>
            <a:ext cx="4930893" cy="252156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92221488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446531" y="158122"/>
            <a:ext cx="11334334" cy="4882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/>
          </a:bodyPr>
          <a:lstStyle/>
          <a:p>
            <a:pPr algn="l">
              <a:defRPr/>
            </a:pPr>
            <a:r>
              <a:rPr lang="ru-RU" sz="1600" b="0" i="0" u="none" strike="noStrike" cap="none" spc="0">
                <a:solidFill>
                  <a:schemeClr val="bg1"/>
                </a:solidFill>
                <a:latin typeface="Arial"/>
                <a:cs typeface="Arial"/>
              </a:rPr>
              <a:t>ПРОЕКТ: «СОЗДАНИЕ КЛАСТЕРА МЕЖДУНАРОДНОЙ ТОРГОВЛИ, ВКЛЮЧАЯ СТРОИТЕЛЬСТВО ЭКСПОЦЕНТРА И ИНФРАСТРУКТУРЫ ГОСТЕПРИИМСТВА</a:t>
            </a:r>
            <a:r>
              <a:rPr lang="ru-RU" sz="16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»</a:t>
            </a:r>
            <a:endParaRPr sz="1600" b="0">
              <a:solidFill>
                <a:schemeClr val="bg1"/>
              </a:solidFill>
            </a:endParaRPr>
          </a:p>
        </p:txBody>
      </p:sp>
      <p:sp>
        <p:nvSpPr>
          <p:cNvPr id="1695233994" name="Прямоугольник: усеченные противолежащие углы 1080745444"/>
          <p:cNvSpPr/>
          <p:nvPr/>
        </p:nvSpPr>
        <p:spPr bwMode="auto">
          <a:xfrm flipH="1">
            <a:off x="6388196" y="746571"/>
            <a:ext cx="1054220" cy="54560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5 200</a:t>
            </a:r>
            <a:r>
              <a:rPr sz="1200" b="1">
                <a:solidFill>
                  <a:schemeClr val="tx1"/>
                </a:solidFill>
              </a:rPr>
              <a:t> </a:t>
            </a:r>
            <a:endParaRPr sz="12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млн.</a:t>
            </a:r>
            <a:r>
              <a:rPr lang="ru-RU" sz="1200" b="1">
                <a:solidFill>
                  <a:schemeClr val="tx1"/>
                </a:solidFill>
              </a:rPr>
              <a:t> </a:t>
            </a:r>
            <a:r>
              <a:rPr sz="1200" b="1">
                <a:solidFill>
                  <a:schemeClr val="tx1"/>
                </a:solidFill>
              </a:rPr>
              <a:t>руб.</a:t>
            </a:r>
            <a:endParaRPr/>
          </a:p>
        </p:txBody>
      </p:sp>
      <p:sp>
        <p:nvSpPr>
          <p:cNvPr id="1951079864" name="Прямоугольник: усеченные противолежащие углы 1656367282"/>
          <p:cNvSpPr/>
          <p:nvPr/>
        </p:nvSpPr>
        <p:spPr bwMode="auto">
          <a:xfrm flipH="1">
            <a:off x="8030077" y="746571"/>
            <a:ext cx="1054219" cy="5456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200 ед.</a:t>
            </a:r>
            <a:endParaRPr sz="1400" b="1">
              <a:solidFill>
                <a:schemeClr val="tx1"/>
              </a:solidFill>
            </a:endParaRPr>
          </a:p>
        </p:txBody>
      </p:sp>
      <p:sp>
        <p:nvSpPr>
          <p:cNvPr id="620138295" name="Прямоугольник: усеченные противолежащие углы 538224715"/>
          <p:cNvSpPr/>
          <p:nvPr/>
        </p:nvSpPr>
        <p:spPr bwMode="auto">
          <a:xfrm flipH="1" flipV="0">
            <a:off x="9750283" y="746570"/>
            <a:ext cx="1251431" cy="54560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2025</a:t>
            </a:r>
            <a:r>
              <a:rPr sz="1400" b="1">
                <a:solidFill>
                  <a:schemeClr val="tx1"/>
                </a:solidFill>
              </a:rPr>
              <a:t> - </a:t>
            </a:r>
            <a:r>
              <a:rPr sz="1400" b="1">
                <a:solidFill>
                  <a:schemeClr val="tx1"/>
                </a:solidFill>
              </a:rPr>
              <a:t>2028 </a:t>
            </a:r>
            <a:endParaRPr sz="1400" b="1">
              <a:solidFill>
                <a:schemeClr val="tx1"/>
              </a:solidFill>
            </a:endParaRPr>
          </a:p>
        </p:txBody>
      </p:sp>
      <p:sp>
        <p:nvSpPr>
          <p:cNvPr id="1689936673" name="TextBox 142654544"/>
          <p:cNvSpPr txBox="1"/>
          <p:nvPr/>
        </p:nvSpPr>
        <p:spPr bwMode="auto">
          <a:xfrm>
            <a:off x="6355289" y="1292174"/>
            <a:ext cx="1120392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инвестиции</a:t>
            </a:r>
            <a:endParaRPr/>
          </a:p>
        </p:txBody>
      </p:sp>
      <p:sp>
        <p:nvSpPr>
          <p:cNvPr id="1368451671" name="TextBox 364870235"/>
          <p:cNvSpPr txBox="1"/>
          <p:nvPr/>
        </p:nvSpPr>
        <p:spPr bwMode="auto">
          <a:xfrm flipH="0" flipV="0">
            <a:off x="7824747" y="1292172"/>
            <a:ext cx="1465236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рабочие мест</a:t>
            </a:r>
            <a:r>
              <a:rPr lang="ru-RU" sz="1200" b="1"/>
              <a:t>а</a:t>
            </a:r>
            <a:endParaRPr sz="1200" b="1"/>
          </a:p>
        </p:txBody>
      </p:sp>
      <p:sp>
        <p:nvSpPr>
          <p:cNvPr id="1456640919" name="TextBox 1093641781"/>
          <p:cNvSpPr txBox="1"/>
          <p:nvPr/>
        </p:nvSpPr>
        <p:spPr bwMode="auto">
          <a:xfrm flipH="0" flipV="0">
            <a:off x="9477811" y="1292170"/>
            <a:ext cx="1728501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период реализации</a:t>
            </a:r>
            <a:endParaRPr/>
          </a:p>
        </p:txBody>
      </p:sp>
      <p:sp>
        <p:nvSpPr>
          <p:cNvPr id="560109650" name="TextBox 1566628661"/>
          <p:cNvSpPr txBox="1"/>
          <p:nvPr/>
        </p:nvSpPr>
        <p:spPr bwMode="auto">
          <a:xfrm flipH="0" flipV="0">
            <a:off x="316404" y="3343689"/>
            <a:ext cx="5468313" cy="1981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Обеспеченность ресурсами</a:t>
            </a:r>
            <a:endParaRPr sz="12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Земельный</a:t>
            </a:r>
            <a:r>
              <a:rPr sz="1000" strike="noStrike" cap="none" spc="0"/>
              <a:t> </a:t>
            </a:r>
            <a:r>
              <a:rPr sz="1000" strike="noStrike" cap="none" spc="0"/>
              <a:t>участок</a:t>
            </a:r>
            <a:r>
              <a:rPr sz="1000" strike="noStrike" cap="none" spc="0"/>
              <a:t> площадью - 2</a:t>
            </a:r>
            <a:r>
              <a:rPr sz="1000" strike="noStrike" cap="none" spc="0"/>
              <a:t>61,0 </a:t>
            </a:r>
            <a:r>
              <a:rPr sz="1000" strike="noStrike" cap="none" spc="0"/>
              <a:t>га; основной вид разрешенного использования: объекты производственного назначения, технологические, промышленные, агропромышленные парки, бизнес-инкубаторы, объекты управленческой деятельности, складов и складских площадок и др.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Расстояние до ближайших железнодорожных путей - ориентировочно 5 км., ближайшая станция «Воздвиженский»</a:t>
            </a:r>
            <a:endParaRPr sz="1000" strike="noStrike" cap="none" spc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000" strike="noStrike" cap="none" spc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/>
              <a:t>Потребность в ресурсах</a:t>
            </a:r>
            <a:r>
              <a:rPr sz="1000" strike="noStrike" cap="none" spc="0"/>
              <a:t>	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Инфраструктурные</a:t>
            </a:r>
            <a:r>
              <a:rPr sz="1000" strike="noStrike" cap="none" spc="0"/>
              <a:t> </a:t>
            </a:r>
            <a:r>
              <a:rPr sz="1000" strike="noStrike" cap="none" spc="0"/>
              <a:t>потребности</a:t>
            </a:r>
            <a:r>
              <a:rPr sz="1000" strike="noStrike" cap="none" spc="0"/>
              <a:t>: </a:t>
            </a:r>
            <a:r>
              <a:rPr sz="1000" strike="noStrike" cap="none" spc="0"/>
              <a:t>газ</a:t>
            </a:r>
            <a:r>
              <a:rPr sz="1000" strike="noStrike" cap="none" spc="0"/>
              <a:t>, </a:t>
            </a:r>
            <a:r>
              <a:rPr sz="1000" strike="noStrike" cap="none" spc="0"/>
              <a:t>электричество</a:t>
            </a:r>
            <a:r>
              <a:rPr sz="1000" strike="noStrike" cap="none" spc="0"/>
              <a:t>, </a:t>
            </a:r>
            <a:r>
              <a:rPr sz="1000" strike="noStrike" cap="none" spc="0"/>
              <a:t>водоснабжение</a:t>
            </a:r>
            <a:r>
              <a:rPr sz="1000" strike="noStrike" cap="none" spc="0"/>
              <a:t>, </a:t>
            </a:r>
            <a:r>
              <a:rPr sz="1000" strike="noStrike" cap="none" spc="0"/>
              <a:t>водоотведение</a:t>
            </a:r>
            <a:r>
              <a:rPr sz="1000" strike="noStrike" cap="none" spc="0"/>
              <a:t>, </a:t>
            </a:r>
            <a:r>
              <a:rPr sz="1000" strike="noStrike" cap="none" spc="0"/>
              <a:t>теплоснабжение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Необходимый</a:t>
            </a:r>
            <a:r>
              <a:rPr sz="1000" strike="noStrike" cap="none" spc="0"/>
              <a:t> </a:t>
            </a:r>
            <a:r>
              <a:rPr sz="1000" strike="noStrike" cap="none" spc="0"/>
              <a:t>штат</a:t>
            </a:r>
            <a:r>
              <a:rPr sz="1000" strike="noStrike" cap="none" spc="0"/>
              <a:t> </a:t>
            </a:r>
            <a:r>
              <a:rPr sz="1000" strike="noStrike" cap="none" spc="0"/>
              <a:t>сотрудников</a:t>
            </a:r>
            <a:r>
              <a:rPr sz="1000" strike="noStrike" cap="none" spc="0"/>
              <a:t> - </a:t>
            </a:r>
            <a:r>
              <a:rPr lang="ru-RU" sz="1000" strike="noStrike" cap="none" spc="0"/>
              <a:t>20</a:t>
            </a:r>
            <a:r>
              <a:rPr sz="1000" strike="noStrike" cap="none" spc="0"/>
              <a:t>0 </a:t>
            </a:r>
            <a:r>
              <a:rPr sz="1000" strike="noStrike" cap="none" spc="0"/>
              <a:t>чел</a:t>
            </a:r>
            <a:r>
              <a:rPr sz="1000" strike="noStrike" cap="none" spc="0"/>
              <a:t>.</a:t>
            </a:r>
            <a:endParaRPr strike="noStrike" cap="none" spc="0"/>
          </a:p>
        </p:txBody>
      </p:sp>
      <p:sp>
        <p:nvSpPr>
          <p:cNvPr id="862877171" name="Стрелка: пятиугольник 793629864"/>
          <p:cNvSpPr/>
          <p:nvPr/>
        </p:nvSpPr>
        <p:spPr bwMode="auto">
          <a:xfrm flipH="0" flipV="0">
            <a:off x="5771405" y="1633373"/>
            <a:ext cx="4764306" cy="263622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sz="1600" b="1"/>
              <a:t> Суть проекта</a:t>
            </a:r>
            <a:endParaRPr/>
          </a:p>
        </p:txBody>
      </p:sp>
      <p:sp>
        <p:nvSpPr>
          <p:cNvPr id="21179734" name="TextBox 599544582"/>
          <p:cNvSpPr txBox="1"/>
          <p:nvPr/>
        </p:nvSpPr>
        <p:spPr bwMode="auto">
          <a:xfrm>
            <a:off x="5652657" y="1896991"/>
            <a:ext cx="6521343" cy="1310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Создание открытой, масштабной торговой зоны, в которой будут представлены товары, услуги, оборудование, технологии стран Азии и России</a:t>
            </a:r>
            <a:endParaRPr lang="ru-RU" sz="10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Строительство объектов различной инфраструктуры, площадь застройки составит 27 000 кв. м. в т.ч.: парковки - 815 машиномест, зрительный зал - 2000 чел., гостиница - 150 мест, вертолетная площадка </a:t>
            </a:r>
            <a:endParaRPr lang="ru-RU" sz="10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Компле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сос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оит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из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нес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ольких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упнопрол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ных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б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ъемов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выс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ой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9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до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12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тро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,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име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св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опрозрачную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кровл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ю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-мембран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у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,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б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ла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г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даря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орой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ся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ощущение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св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тящи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х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ся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епли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ц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000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Экспоцентр рассчитан на проведение международных выставок расчетной мощностью до 5000 чел.</a:t>
            </a:r>
            <a:endParaRPr sz="1000" strike="noStrike" cap="none" spc="0"/>
          </a:p>
        </p:txBody>
      </p:sp>
      <p:sp>
        <p:nvSpPr>
          <p:cNvPr id="15653930" name="TextBox 1315922459"/>
          <p:cNvSpPr txBox="1"/>
          <p:nvPr/>
        </p:nvSpPr>
        <p:spPr bwMode="auto">
          <a:xfrm>
            <a:off x="5771403" y="3207992"/>
            <a:ext cx="6328363" cy="11890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/>
              <a:t>Обеспеченность спросом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Перевозки грузов автомобильным транспортом в Уссурийском городском округе в 2023 году составили 747,0 тыс. тонн и выросли на 103% относительно прошлого года, грузооборот составил 501012,9 тыс. т-км, вырос на 115, 6% 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Проведение международных мероприятий по торгово-экономическому сотрудничеству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Решение задач для быстрого доступа на рынок Российской Федерации и Азии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strike="noStrike" cap="none" spc="0">
                <a:solidFill>
                  <a:srgbClr val="212529"/>
                </a:solidFill>
                <a:latin typeface="Arial"/>
                <a:ea typeface="Arial"/>
                <a:cs typeface="Arial"/>
              </a:rPr>
              <a:t>Р</a:t>
            </a:r>
            <a:r>
              <a:rPr lang="ru-RU" sz="1000" b="0" i="0" strike="noStrike" cap="none" spc="0">
                <a:solidFill>
                  <a:srgbClr val="212529"/>
                </a:solidFill>
                <a:latin typeface="Arial"/>
                <a:ea typeface="Arial"/>
                <a:cs typeface="Arial"/>
              </a:rPr>
              <a:t>ост взаимной торговли, активизация бизнес-контактов. </a:t>
            </a:r>
            <a:endParaRPr sz="1000" strike="noStrike" cap="none" spc="0">
              <a:latin typeface="Arial"/>
              <a:cs typeface="Arial"/>
            </a:endParaRPr>
          </a:p>
        </p:txBody>
      </p:sp>
      <p:sp>
        <p:nvSpPr>
          <p:cNvPr id="303564560" name="TextBox 26523898"/>
          <p:cNvSpPr txBox="1"/>
          <p:nvPr/>
        </p:nvSpPr>
        <p:spPr bwMode="auto">
          <a:xfrm flipH="0" flipV="0">
            <a:off x="5578281" y="4440969"/>
            <a:ext cx="3506373" cy="11890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Потенциальные партнеры</a:t>
            </a:r>
            <a:endParaRPr sz="1200" b="1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09" marR="0" indent="-23430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Минвостокразвития России</a:t>
            </a:r>
            <a:endParaRPr lang="ru-RU"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Правительство Приморского края</a:t>
            </a:r>
            <a:endParaRPr lang="ru-RU"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АО «КРДВ»</a:t>
            </a:r>
            <a:endParaRPr lang="ru-RU"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09" marR="0" indent="-23430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АНО «Инвестиционное агентство Приморского края»</a:t>
            </a:r>
            <a:endParaRPr lang="ru-RU"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09" marR="0" indent="-23430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АО «Корпорация развития Приморского края» </a:t>
            </a:r>
            <a:endParaRPr lang="ru-RU"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80396622" name="TextBox 2006026323"/>
          <p:cNvSpPr txBox="1"/>
          <p:nvPr/>
        </p:nvSpPr>
        <p:spPr bwMode="auto">
          <a:xfrm>
            <a:off x="102241" y="5677140"/>
            <a:ext cx="11959414" cy="30515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 b="1">
                <a:solidFill>
                  <a:schemeClr val="bg1"/>
                </a:solidFill>
              </a:rPr>
              <a:t>Меры поддержки</a:t>
            </a:r>
            <a:endParaRPr b="1"/>
          </a:p>
        </p:txBody>
      </p:sp>
      <p:sp>
        <p:nvSpPr>
          <p:cNvPr id="765946327" name="TextBox 1754072689"/>
          <p:cNvSpPr txBox="1"/>
          <p:nvPr/>
        </p:nvSpPr>
        <p:spPr bwMode="auto">
          <a:xfrm flipH="0" flipV="0">
            <a:off x="280087" y="5982300"/>
            <a:ext cx="5802759" cy="853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Предоставление земельных участков для реализации проекта</a:t>
            </a:r>
            <a:endParaRPr sz="1000"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Присвоение статуса резидента ТОР «Михайловский» / СПВ</a:t>
            </a:r>
            <a:endParaRPr strike="noStrike" cap="none" spc="0"/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Обеспечение необходимой инфраструктурой для реализации проекта</a:t>
            </a:r>
            <a:endParaRPr strike="noStrike" cap="none" spc="0"/>
          </a:p>
          <a:p>
            <a:pPr marL="195762" marR="0" indent="-19576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Налоговые льготы и преференции, в частности, сниженные страховые взносы, нулевые налоги на имущество и прибыль </a:t>
            </a:r>
            <a:endParaRPr sz="1000" strike="noStrike" cap="none" spc="0">
              <a:solidFill>
                <a:schemeClr val="tx1"/>
              </a:solidFill>
            </a:endParaRPr>
          </a:p>
        </p:txBody>
      </p:sp>
      <p:sp>
        <p:nvSpPr>
          <p:cNvPr id="869670836" name="TextBox 1793364697"/>
          <p:cNvSpPr txBox="1"/>
          <p:nvPr/>
        </p:nvSpPr>
        <p:spPr bwMode="auto">
          <a:xfrm flipH="0" flipV="0">
            <a:off x="6212372" y="6005647"/>
            <a:ext cx="4888698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0" marR="0" indent="-19576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Возможность применения процедуры свободной таможенной зоны</a:t>
            </a:r>
            <a:endParaRPr sz="1000" strike="noStrike" cap="none" spc="0"/>
          </a:p>
          <a:p>
            <a:pPr marL="195760" marR="0" indent="-19576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Привлечение иностранной рабочей силы без учета квот</a:t>
            </a:r>
            <a:endParaRPr sz="1000" strike="noStrike" cap="none" spc="0"/>
          </a:p>
          <a:p>
            <a:pPr marL="195760" marR="0" indent="-19576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Маркетинговая поддержка бренда, товаров и услуг компании</a:t>
            </a:r>
            <a:endParaRPr sz="1000"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Поддержка в части предоставления целевых займов, кредитов</a:t>
            </a:r>
            <a:endParaRPr sz="1000" strike="noStrike" cap="none" spc="0"/>
          </a:p>
        </p:txBody>
      </p:sp>
      <p:sp>
        <p:nvSpPr>
          <p:cNvPr id="789848937" name="TextBox 26523898"/>
          <p:cNvSpPr txBox="1"/>
          <p:nvPr/>
        </p:nvSpPr>
        <p:spPr bwMode="auto">
          <a:xfrm flipH="0" flipV="0">
            <a:off x="9155791" y="4623849"/>
            <a:ext cx="2929262" cy="1006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Администрация Уссурийского городского округа</a:t>
            </a:r>
            <a:endParaRPr strike="noStrike" cap="none" spc="0"/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Компании </a:t>
            </a: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различных секторов экономики </a:t>
            </a: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стран АТР </a:t>
            </a:r>
            <a:endParaRPr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Компании различных секторов экономики Российской Федерации</a:t>
            </a:r>
            <a:endParaRPr strike="noStrike" cap="none" spc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2911116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403515" y="59653"/>
            <a:ext cx="11638180" cy="50187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l">
              <a:defRPr/>
            </a:pPr>
            <a:r>
              <a:rPr lang="ru-RU" sz="1600" b="0">
                <a:solidFill>
                  <a:schemeClr val="bg1"/>
                </a:solidFill>
              </a:rPr>
              <a:t>ПРОЕКТ: «СТРОИТЕЛЬСТВО ЕДИНОГО РАСПРЕДЕЛИТЕЛЬНОГО ЦЕНТРА АГРОПРОДУКЦИИ</a:t>
            </a:r>
            <a:r>
              <a:rPr lang="ru-RU" sz="1600" b="0">
                <a:solidFill>
                  <a:schemeClr val="bg1"/>
                </a:solidFill>
              </a:rPr>
              <a:t>»</a:t>
            </a:r>
            <a:endParaRPr sz="1600" b="1">
              <a:solidFill>
                <a:schemeClr val="bg1"/>
              </a:solidFill>
            </a:endParaRPr>
          </a:p>
        </p:txBody>
      </p:sp>
      <p:sp>
        <p:nvSpPr>
          <p:cNvPr id="224538682" name="Прямоугольник: усеченные противолежащие углы 243291626"/>
          <p:cNvSpPr/>
          <p:nvPr/>
        </p:nvSpPr>
        <p:spPr bwMode="auto">
          <a:xfrm flipH="1">
            <a:off x="6751548" y="690148"/>
            <a:ext cx="1054219" cy="5456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2 200 </a:t>
            </a:r>
            <a:endParaRPr sz="12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sz="1200" b="1">
                <a:solidFill>
                  <a:schemeClr val="tx1"/>
                </a:solidFill>
              </a:rPr>
              <a:t>млн. руб.</a:t>
            </a:r>
            <a:endParaRPr/>
          </a:p>
        </p:txBody>
      </p:sp>
      <p:sp>
        <p:nvSpPr>
          <p:cNvPr id="490852954" name="Прямоугольник: усеченные противолежащие углы 486578862"/>
          <p:cNvSpPr/>
          <p:nvPr/>
        </p:nvSpPr>
        <p:spPr bwMode="auto">
          <a:xfrm flipH="1" flipV="0">
            <a:off x="8139843" y="690148"/>
            <a:ext cx="1054218" cy="54560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300 ед.</a:t>
            </a:r>
            <a:endParaRPr sz="1200" b="1">
              <a:solidFill>
                <a:schemeClr val="tx1"/>
              </a:solidFill>
            </a:endParaRPr>
          </a:p>
        </p:txBody>
      </p:sp>
      <p:sp>
        <p:nvSpPr>
          <p:cNvPr id="1387720642" name="Прямоугольник: усеченные противолежащие углы 13923402"/>
          <p:cNvSpPr/>
          <p:nvPr/>
        </p:nvSpPr>
        <p:spPr bwMode="auto">
          <a:xfrm flipH="1" flipV="0">
            <a:off x="9466791" y="690147"/>
            <a:ext cx="1276697" cy="54560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schemeClr val="tx1"/>
                </a:solidFill>
              </a:rPr>
              <a:t>2025 - </a:t>
            </a:r>
            <a:r>
              <a:rPr sz="1400" b="1">
                <a:solidFill>
                  <a:schemeClr val="tx1"/>
                </a:solidFill>
              </a:rPr>
              <a:t>2027</a:t>
            </a:r>
            <a:endParaRPr sz="1400" b="1">
              <a:solidFill>
                <a:schemeClr val="tx1"/>
              </a:solidFill>
            </a:endParaRPr>
          </a:p>
        </p:txBody>
      </p:sp>
      <p:sp>
        <p:nvSpPr>
          <p:cNvPr id="969903949" name="TextBox 1508030183"/>
          <p:cNvSpPr txBox="1"/>
          <p:nvPr/>
        </p:nvSpPr>
        <p:spPr bwMode="auto">
          <a:xfrm flipH="0" flipV="0">
            <a:off x="6718279" y="1235754"/>
            <a:ext cx="1121112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инвестиции</a:t>
            </a:r>
            <a:endParaRPr/>
          </a:p>
        </p:txBody>
      </p:sp>
      <p:sp>
        <p:nvSpPr>
          <p:cNvPr id="1146402758" name="TextBox 268161856"/>
          <p:cNvSpPr txBox="1"/>
          <p:nvPr/>
        </p:nvSpPr>
        <p:spPr bwMode="auto">
          <a:xfrm>
            <a:off x="6970833" y="1235754"/>
            <a:ext cx="1130832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49042962" name="TextBox 995819394"/>
          <p:cNvSpPr txBox="1"/>
          <p:nvPr/>
        </p:nvSpPr>
        <p:spPr bwMode="auto">
          <a:xfrm flipH="0" flipV="0">
            <a:off x="9350644" y="1235754"/>
            <a:ext cx="1490388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период реализации</a:t>
            </a:r>
            <a:endParaRPr/>
          </a:p>
        </p:txBody>
      </p:sp>
      <p:sp>
        <p:nvSpPr>
          <p:cNvPr id="120750722" name="Стрелка: пятиугольник 737739060"/>
          <p:cNvSpPr/>
          <p:nvPr/>
        </p:nvSpPr>
        <p:spPr bwMode="auto">
          <a:xfrm>
            <a:off x="5608327" y="1693312"/>
            <a:ext cx="4871826" cy="270082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sz="1600" b="1"/>
              <a:t> Суть проекта</a:t>
            </a:r>
            <a:endParaRPr/>
          </a:p>
        </p:txBody>
      </p:sp>
      <p:sp>
        <p:nvSpPr>
          <p:cNvPr id="1329770833" name="TextBox 1142761042"/>
          <p:cNvSpPr txBox="1"/>
          <p:nvPr/>
        </p:nvSpPr>
        <p:spPr bwMode="auto">
          <a:xfrm>
            <a:off x="417087" y="4068918"/>
            <a:ext cx="499494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0" indent="-195760">
              <a:buFont typeface="Wingdings"/>
              <a:buChar char="ü"/>
              <a:defRPr/>
            </a:pPr>
            <a:endParaRPr sz="900"/>
          </a:p>
          <a:p>
            <a:pPr marL="195760" indent="-195760">
              <a:buFont typeface="Wingdings"/>
              <a:buChar char="ü"/>
              <a:defRPr/>
            </a:pPr>
            <a:endParaRPr sz="900"/>
          </a:p>
        </p:txBody>
      </p:sp>
      <p:sp>
        <p:nvSpPr>
          <p:cNvPr id="659326808" name="TextBox 850019312"/>
          <p:cNvSpPr txBox="1"/>
          <p:nvPr/>
        </p:nvSpPr>
        <p:spPr bwMode="auto">
          <a:xfrm flipH="0" flipV="0">
            <a:off x="5608324" y="1982070"/>
            <a:ext cx="6467205" cy="1463400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Создание единого распределительного центра (ЕРЦ) планируется по принципу оптово-расп</a:t>
            </a:r>
            <a:r>
              <a:rPr sz="1000" strike="noStrike" cap="none" spc="0"/>
              <a:t>р</a:t>
            </a:r>
            <a:r>
              <a:rPr sz="1000" strike="noStrike" cap="none" spc="0"/>
              <a:t>еделительного центра, включающего комплекс зданий, строений и сооружений, предназначенного для хранения, первичной переработки, приема, упаковки и реализации сельскохозяйственной продукции, сырья, и продовольствия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Создание производственной площадки с годовым объемом хранения 10 тыс. тонн, площадь складских помещений составит 7,5 тыс. кв. м. 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80000"/>
              <a:buFont typeface="Arial"/>
              <a:buChar char="•"/>
              <a:defRPr/>
            </a:pPr>
            <a:r>
              <a:rPr sz="1000" strike="noStrike" cap="none" spc="0"/>
              <a:t>ЕРЦ предоставит производителям круглогодичное </a:t>
            </a:r>
            <a:r>
              <a:rPr sz="1000" strike="noStrike" cap="none" spc="0"/>
              <a:t>снабжение, гарантирует объемы, условия хранения и контроль качества</a:t>
            </a:r>
            <a:r>
              <a:rPr sz="1000" strike="noStrike" cap="none" spc="0"/>
              <a:t>, что поспособствует снижению потерь сельскохозяйственной продукции на 30%, снижению цены на продукцию для бюджетных учреждений до 15%</a:t>
            </a:r>
            <a:endParaRPr sz="1000" strike="noStrike" cap="none" spc="0"/>
          </a:p>
        </p:txBody>
      </p:sp>
      <p:sp>
        <p:nvSpPr>
          <p:cNvPr id="185087311" name="TextBox 1178153769"/>
          <p:cNvSpPr txBox="1"/>
          <p:nvPr/>
        </p:nvSpPr>
        <p:spPr bwMode="auto">
          <a:xfrm>
            <a:off x="228665" y="3611880"/>
            <a:ext cx="5438293" cy="112811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Потребность в ресурсах</a:t>
            </a:r>
            <a:endParaRPr sz="1200" b="1" strike="noStrike" cap="none" spc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600" b="1" strike="noStrike" cap="none" spc="0"/>
          </a:p>
          <a:p>
            <a:pPr marL="283878" indent="-283878">
              <a:buClr>
                <a:srgbClr val="5B9BD5">
                  <a:lumMod val="50000"/>
                </a:srgb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Предоставление земельного</a:t>
            </a:r>
            <a:r>
              <a:rPr lang="ru-RU" sz="10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участка</a:t>
            </a:r>
            <a:r>
              <a:rPr lang="ru-RU" sz="10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с удобной транспортной развязкой</a:t>
            </a:r>
            <a:endParaRPr sz="1000">
              <a:solidFill>
                <a:prstClr val="black"/>
              </a:solidFill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Инфраструктурные потребности: газ, электроснабжение, водоснабжение, водоотведение, теплоснабжение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Коммуникации на территории: автодороги, ж/д ветки, сети телекоммуникаций.</a:t>
            </a:r>
            <a:endParaRPr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Необходимый штат сотрудников - 300 чел.</a:t>
            </a:r>
            <a:endParaRPr strike="noStrike" cap="none" spc="0"/>
          </a:p>
        </p:txBody>
      </p:sp>
      <p:sp>
        <p:nvSpPr>
          <p:cNvPr id="401469413" name="TextBox 1910249616"/>
          <p:cNvSpPr txBox="1"/>
          <p:nvPr/>
        </p:nvSpPr>
        <p:spPr bwMode="auto">
          <a:xfrm>
            <a:off x="5712363" y="3429000"/>
            <a:ext cx="6307482" cy="14938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1200" b="1" i="0" u="none" strike="noStrike" cap="none" spc="0">
                <a:solidFill>
                  <a:schemeClr val="tx1"/>
                </a:solidFill>
                <a:latin typeface="Tenorite"/>
                <a:ea typeface="Arial"/>
                <a:cs typeface="Arial"/>
              </a:rPr>
              <a:t>Обеспеченность спросом</a:t>
            </a:r>
            <a:endParaRPr lang="ru-RU" sz="1200" b="1" i="0" u="none" strike="noStrike" cap="none" spc="0">
              <a:solidFill>
                <a:schemeClr val="tx1"/>
              </a:solidFill>
              <a:latin typeface="Tenorite"/>
              <a:ea typeface="Arial"/>
              <a:cs typeface="Arial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еализация проекта и его дальнейшее масштабирование обеспечит сельхозпроизводителей агломерации мощностями для эффективного использования фактора сезонных цен, повысит качество и длительность хранения сельскохозяйственной продукции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Соответствие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продукции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требованиям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национальных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стандартов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Развитая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сеть сбыта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доступ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цепочки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поставок</a:t>
            </a:r>
            <a:endParaRPr lang="ru-RU" sz="10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Tenorite"/>
                <a:ea typeface="Arial"/>
                <a:cs typeface="Arial"/>
              </a:rPr>
              <a:t>Конечный потребитель, включая учреждения образования и здравоохранения, получит доступ к более дешевой и качественной сельскохозяйственной продукции за счет эффективной логистики распределительного центра</a:t>
            </a:r>
            <a:endParaRPr lang="ru-RU" sz="1000" b="1" i="0" u="none" strike="noStrike" cap="none" spc="0">
              <a:solidFill>
                <a:schemeClr val="tx1"/>
              </a:solidFill>
              <a:latin typeface="Tenorite"/>
              <a:ea typeface="Arial"/>
              <a:cs typeface="Arial"/>
            </a:endParaRPr>
          </a:p>
        </p:txBody>
      </p:sp>
      <p:sp>
        <p:nvSpPr>
          <p:cNvPr id="1043314287" name="TextBox 1478818371"/>
          <p:cNvSpPr txBox="1"/>
          <p:nvPr/>
        </p:nvSpPr>
        <p:spPr bwMode="auto">
          <a:xfrm flipH="0" flipV="0">
            <a:off x="5550412" y="4860562"/>
            <a:ext cx="3535371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Потенциальные партнеры</a:t>
            </a:r>
            <a:endParaRPr sz="1200" b="1">
              <a:solidFill>
                <a:schemeClr val="tx1"/>
              </a:solidFill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Минвостокразвития России</a:t>
            </a:r>
            <a:endParaRPr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Правительство Приморского края </a:t>
            </a:r>
            <a:endParaRPr strike="noStrike" cap="none" spc="0"/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АО «КРДВ»</a:t>
            </a:r>
            <a:endParaRPr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Администрация Уссурийского городского округа</a:t>
            </a:r>
            <a:endParaRPr strike="noStrike" cap="none" spc="0"/>
          </a:p>
        </p:txBody>
      </p:sp>
      <p:sp>
        <p:nvSpPr>
          <p:cNvPr id="178614848" name="TextBox 1091809751"/>
          <p:cNvSpPr txBox="1"/>
          <p:nvPr/>
        </p:nvSpPr>
        <p:spPr bwMode="auto">
          <a:xfrm>
            <a:off x="90559" y="5744844"/>
            <a:ext cx="11959414" cy="30515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 b="1">
                <a:solidFill>
                  <a:schemeClr val="bg1"/>
                </a:solidFill>
              </a:rPr>
              <a:t>Меры поддержки</a:t>
            </a:r>
            <a:endParaRPr b="1"/>
          </a:p>
        </p:txBody>
      </p:sp>
      <p:sp>
        <p:nvSpPr>
          <p:cNvPr id="904830134" name="TextBox 1424133467"/>
          <p:cNvSpPr txBox="1"/>
          <p:nvPr/>
        </p:nvSpPr>
        <p:spPr bwMode="auto">
          <a:xfrm flipH="0" flipV="0">
            <a:off x="7989726" y="1235754"/>
            <a:ext cx="1361997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/>
              <a:t>рабочие места</a:t>
            </a:r>
            <a:endParaRPr/>
          </a:p>
        </p:txBody>
      </p:sp>
      <p:sp>
        <p:nvSpPr>
          <p:cNvPr id="502203321" name="TextBox 1478818371"/>
          <p:cNvSpPr txBox="1"/>
          <p:nvPr/>
        </p:nvSpPr>
        <p:spPr bwMode="auto">
          <a:xfrm flipH="0" flipV="0">
            <a:off x="8968073" y="4922878"/>
            <a:ext cx="3106234" cy="853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Крупные агрокомплексы, ЛПХ и КФХ</a:t>
            </a:r>
            <a:endParaRPr sz="1000" strike="noStrike" cap="none" spc="0"/>
          </a:p>
          <a:p>
            <a:pPr marL="234311" marR="0" indent="-23431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35000"/>
              <a:buFont typeface="Wingdings"/>
              <a:buChar char="ü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Предприятия, индивидуальные предприниматели РФ, стран АТР по переработке сельскохозяйственной продукции</a:t>
            </a:r>
            <a:endParaRPr sz="1000" b="0" i="0" u="none" strike="noStrike" cap="none" spc="0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22865792" name="object 3"/>
          <p:cNvSpPr/>
          <p:nvPr/>
        </p:nvSpPr>
        <p:spPr bwMode="auto">
          <a:xfrm flipH="0" flipV="0">
            <a:off x="417087" y="690148"/>
            <a:ext cx="4994582" cy="251197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57927956" name="TextBox 1754072689"/>
          <p:cNvSpPr txBox="1"/>
          <p:nvPr/>
        </p:nvSpPr>
        <p:spPr bwMode="auto">
          <a:xfrm flipH="0" flipV="0">
            <a:off x="280086" y="5982300"/>
            <a:ext cx="5803118" cy="853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Предоставление земельных участков для реализации проекта</a:t>
            </a:r>
            <a:endParaRPr sz="1000" strike="noStrike" cap="none" spc="0"/>
          </a:p>
          <a:p>
            <a:pPr marL="195760" marR="0" indent="-19576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Присвоение статуса резидента ТОР «Михайловский» / СПВ</a:t>
            </a:r>
            <a:endParaRPr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Обеспечение необходимой инфраструктурой для реализации проекта</a:t>
            </a:r>
            <a:endParaRPr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Налоговые льготы и преференции, в частности, сниженные страховые взносы, нулевые налоги на имущество и прибыль </a:t>
            </a:r>
            <a:endParaRPr sz="1000" strike="noStrike" cap="none" spc="0">
              <a:solidFill>
                <a:schemeClr val="tx1"/>
              </a:solidFill>
            </a:endParaRPr>
          </a:p>
        </p:txBody>
      </p:sp>
      <p:sp>
        <p:nvSpPr>
          <p:cNvPr id="335516368" name="TextBox 1793364697"/>
          <p:cNvSpPr txBox="1"/>
          <p:nvPr/>
        </p:nvSpPr>
        <p:spPr bwMode="auto">
          <a:xfrm flipH="0" flipV="0">
            <a:off x="6222603" y="6058499"/>
            <a:ext cx="4889057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59" marR="0" indent="-19575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Возможность применения процедуры свободной таможенной зоны</a:t>
            </a:r>
            <a:endParaRPr sz="1000" strike="noStrike" cap="none" spc="0"/>
          </a:p>
          <a:p>
            <a:pPr marL="195759" marR="0" indent="-19575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Привлечение иностранной рабочей силы без учета квот</a:t>
            </a:r>
            <a:endParaRPr sz="1000" strike="noStrike" cap="none" spc="0"/>
          </a:p>
          <a:p>
            <a:pPr marL="195759" marR="0" indent="-19575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Маркетинговая поддержка бренда, товаров и услуг компании</a:t>
            </a:r>
            <a:endParaRPr sz="1000" strike="noStrike" cap="none" spc="0"/>
          </a:p>
          <a:p>
            <a:pPr marL="195760" marR="0" indent="-19576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Поддержка в части предоставления целевых займов, кредитов</a:t>
            </a:r>
            <a:endParaRPr sz="1000" strike="noStrike" cap="none" spc="0"/>
          </a:p>
        </p:txBody>
      </p:sp>
      <p:sp>
        <p:nvSpPr>
          <p:cNvPr id="39572444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11573388" y="6356349"/>
            <a:ext cx="478278" cy="365122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177086FB-89AD-8122-7A49-B9F4F49ACC79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2294552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191451" y="71137"/>
            <a:ext cx="11638180" cy="37722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l">
              <a:defRPr/>
            </a:pPr>
            <a:r>
              <a:rPr lang="ru-RU" sz="1600" b="0">
                <a:solidFill>
                  <a:schemeClr val="bg1"/>
                </a:solidFill>
                <a:latin typeface="Arial"/>
                <a:cs typeface="Arial"/>
              </a:rPr>
              <a:t>ПРОЕКТ: </a:t>
            </a:r>
            <a:r>
              <a:rPr lang="ru-RU" sz="1600" b="0">
                <a:solidFill>
                  <a:schemeClr val="bg1"/>
                </a:solidFill>
                <a:latin typeface="Arial"/>
                <a:cs typeface="Arial"/>
              </a:rPr>
              <a:t>«СОЗДАНИЕ ПРОИЗВОДСТВА ПО ПЕРЕРАБОТКЕ ОВОЩНОЙ И ПЛОДОВО-ЯГОДНОЙ ПРОДУКЦИИ</a:t>
            </a:r>
            <a:r>
              <a:rPr sz="1600" b="0">
                <a:solidFill>
                  <a:schemeClr val="bg1"/>
                </a:solidFill>
              </a:rPr>
              <a:t>»</a:t>
            </a:r>
            <a:endParaRPr sz="1600" b="0">
              <a:solidFill>
                <a:schemeClr val="bg1"/>
              </a:solidFill>
            </a:endParaRPr>
          </a:p>
        </p:txBody>
      </p:sp>
      <p:sp>
        <p:nvSpPr>
          <p:cNvPr id="1965566921" name="Прямоугольник: усеченные противолежащие углы 2055932482"/>
          <p:cNvSpPr/>
          <p:nvPr/>
        </p:nvSpPr>
        <p:spPr bwMode="auto">
          <a:xfrm flipH="1">
            <a:off x="6525644" y="690145"/>
            <a:ext cx="1054218" cy="54560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ru-RU" sz="1400" b="1">
                <a:solidFill>
                  <a:prstClr val="black"/>
                </a:solidFill>
              </a:rPr>
              <a:t>230</a:t>
            </a:r>
            <a:r>
              <a:rPr sz="1400" b="1">
                <a:solidFill>
                  <a:prstClr val="black"/>
                </a:solidFill>
              </a:rPr>
              <a:t> </a:t>
            </a:r>
            <a:r>
              <a:rPr sz="1400" b="1">
                <a:solidFill>
                  <a:prstClr val="black"/>
                </a:solidFill>
              </a:rPr>
              <a:t>млн.руб</a:t>
            </a:r>
            <a:r>
              <a:rPr sz="1400" b="1">
                <a:solidFill>
                  <a:prstClr val="black"/>
                </a:solidFill>
              </a:rPr>
              <a:t>.</a:t>
            </a:r>
            <a:endParaRPr>
              <a:solidFill>
                <a:prstClr val="white"/>
              </a:solidFill>
            </a:endParaRPr>
          </a:p>
        </p:txBody>
      </p:sp>
      <p:sp>
        <p:nvSpPr>
          <p:cNvPr id="591281382" name="Прямоугольник: усеченные противолежащие углы 1227438873"/>
          <p:cNvSpPr/>
          <p:nvPr/>
        </p:nvSpPr>
        <p:spPr bwMode="auto">
          <a:xfrm flipH="1">
            <a:off x="7967506" y="690145"/>
            <a:ext cx="1054217" cy="54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ru-RU" sz="1400" b="1">
                <a:solidFill>
                  <a:prstClr val="black"/>
                </a:solidFill>
              </a:rPr>
              <a:t>5</a:t>
            </a:r>
            <a:r>
              <a:rPr lang="ru-RU" sz="1400" b="1">
                <a:solidFill>
                  <a:prstClr val="black"/>
                </a:solidFill>
              </a:rPr>
              <a:t>0</a:t>
            </a:r>
            <a:r>
              <a:rPr sz="1400" b="1">
                <a:solidFill>
                  <a:prstClr val="black"/>
                </a:solidFill>
              </a:rPr>
              <a:t> </a:t>
            </a:r>
            <a:r>
              <a:rPr sz="1400" b="1">
                <a:solidFill>
                  <a:prstClr val="black"/>
                </a:solidFill>
              </a:rPr>
              <a:t>ед</a:t>
            </a:r>
            <a:r>
              <a:rPr sz="1400" b="1">
                <a:solidFill>
                  <a:prstClr val="black"/>
                </a:solidFill>
              </a:rPr>
              <a:t>.</a:t>
            </a:r>
            <a:endParaRPr>
              <a:solidFill>
                <a:prstClr val="white"/>
              </a:solidFill>
            </a:endParaRPr>
          </a:p>
        </p:txBody>
      </p:sp>
      <p:sp>
        <p:nvSpPr>
          <p:cNvPr id="1286098455" name="Прямоугольник: усеченные противолежащие углы 1966627017"/>
          <p:cNvSpPr/>
          <p:nvPr/>
        </p:nvSpPr>
        <p:spPr bwMode="auto">
          <a:xfrm flipH="1" flipV="0">
            <a:off x="9486279" y="671400"/>
            <a:ext cx="1247780" cy="545599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12700" cap="flat" cmpd="sng" algn="ctr">
            <a:solidFill>
              <a:schemeClr val="accent5">
                <a:lumMod val="5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1400" b="1">
                <a:solidFill>
                  <a:prstClr val="black"/>
                </a:solidFill>
              </a:rPr>
              <a:t>2025 - </a:t>
            </a:r>
            <a:r>
              <a:rPr sz="1400" b="1">
                <a:solidFill>
                  <a:prstClr val="black"/>
                </a:solidFill>
              </a:rPr>
              <a:t>2028</a:t>
            </a:r>
            <a:endParaRPr sz="1400" b="1">
              <a:solidFill>
                <a:prstClr val="black"/>
              </a:solidFill>
            </a:endParaRPr>
          </a:p>
        </p:txBody>
      </p:sp>
      <p:sp>
        <p:nvSpPr>
          <p:cNvPr id="1809963808" name="TextBox 1178821171"/>
          <p:cNvSpPr txBox="1"/>
          <p:nvPr/>
        </p:nvSpPr>
        <p:spPr bwMode="auto">
          <a:xfrm>
            <a:off x="6460188" y="1281294"/>
            <a:ext cx="1120032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>
                <a:solidFill>
                  <a:prstClr val="black"/>
                </a:solidFill>
              </a:rPr>
              <a:t>инвестиции</a:t>
            </a:r>
            <a:endParaRPr/>
          </a:p>
        </p:txBody>
      </p:sp>
      <p:sp>
        <p:nvSpPr>
          <p:cNvPr id="1299616554" name="TextBox 1936170163"/>
          <p:cNvSpPr txBox="1"/>
          <p:nvPr/>
        </p:nvSpPr>
        <p:spPr bwMode="auto">
          <a:xfrm flipH="0" flipV="0">
            <a:off x="7769678" y="1235745"/>
            <a:ext cx="1450233" cy="274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>
                <a:solidFill>
                  <a:prstClr val="black"/>
                </a:solidFill>
              </a:rPr>
              <a:t>рабочие места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152568504" name="TextBox 511656200"/>
          <p:cNvSpPr txBox="1"/>
          <p:nvPr/>
        </p:nvSpPr>
        <p:spPr bwMode="auto">
          <a:xfrm flipH="0" flipV="0">
            <a:off x="9280382" y="1235745"/>
            <a:ext cx="169146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00" b="1">
                <a:solidFill>
                  <a:prstClr val="black"/>
                </a:solidFill>
              </a:rPr>
              <a:t>период реализации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1315406616" name="Стрелка: пятиугольник 687577223"/>
          <p:cNvSpPr/>
          <p:nvPr/>
        </p:nvSpPr>
        <p:spPr bwMode="auto">
          <a:xfrm flipH="0" flipV="0">
            <a:off x="5668671" y="1674564"/>
            <a:ext cx="4871826" cy="270081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r>
              <a:rPr sz="1600" b="1">
                <a:solidFill>
                  <a:prstClr val="white"/>
                </a:solidFill>
              </a:rPr>
              <a:t> </a:t>
            </a:r>
            <a:r>
              <a:rPr sz="1600" b="1">
                <a:solidFill>
                  <a:prstClr val="white"/>
                </a:solidFill>
              </a:rPr>
              <a:t>Суть</a:t>
            </a:r>
            <a:r>
              <a:rPr sz="1600" b="1">
                <a:solidFill>
                  <a:prstClr val="white"/>
                </a:solidFill>
              </a:rPr>
              <a:t> </a:t>
            </a:r>
            <a:r>
              <a:rPr sz="1600" b="1">
                <a:solidFill>
                  <a:prstClr val="white"/>
                </a:solidFill>
              </a:rPr>
              <a:t>проекта</a:t>
            </a:r>
            <a:endParaRPr sz="1600" b="1">
              <a:solidFill>
                <a:prstClr val="white"/>
              </a:solidFill>
            </a:endParaRPr>
          </a:p>
        </p:txBody>
      </p:sp>
      <p:sp>
        <p:nvSpPr>
          <p:cNvPr id="2089312457" name="TextBox 883983108"/>
          <p:cNvSpPr txBox="1"/>
          <p:nvPr/>
        </p:nvSpPr>
        <p:spPr bwMode="auto">
          <a:xfrm>
            <a:off x="417087" y="4068918"/>
            <a:ext cx="499458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59" indent="-195759">
              <a:buFont typeface="Wingdings"/>
              <a:buChar char="ü"/>
              <a:defRPr/>
            </a:pPr>
            <a:endParaRPr sz="900">
              <a:solidFill>
                <a:prstClr val="black"/>
              </a:solidFill>
            </a:endParaRPr>
          </a:p>
          <a:p>
            <a:pPr marL="195759" indent="-195759">
              <a:buFont typeface="Wingdings"/>
              <a:buChar char="ü"/>
              <a:defRPr/>
            </a:pPr>
            <a:endParaRPr sz="900">
              <a:solidFill>
                <a:prstClr val="black"/>
              </a:solidFill>
            </a:endParaRPr>
          </a:p>
        </p:txBody>
      </p:sp>
      <p:sp>
        <p:nvSpPr>
          <p:cNvPr id="1322375334" name="TextBox 136244419"/>
          <p:cNvSpPr txBox="1"/>
          <p:nvPr/>
        </p:nvSpPr>
        <p:spPr bwMode="auto">
          <a:xfrm>
            <a:off x="5668669" y="1944644"/>
            <a:ext cx="6211228" cy="161579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8" indent="-283878">
              <a:buClr>
                <a:srgbClr val="5B9BD5">
                  <a:lumMod val="50000"/>
                </a:srgbClr>
              </a:buClr>
              <a:buSzPct val="180000"/>
              <a:buFont typeface="Arial"/>
              <a:buChar char="•"/>
              <a:defRPr/>
            </a:pPr>
            <a:r>
              <a:rPr lang="ru-RU" sz="1000">
                <a:solidFill>
                  <a:prstClr val="black"/>
                </a:solidFill>
              </a:rPr>
              <a:t>Создание завода для организации приема овощных, плодово-ягодных культур, их переработки, упаковки и последующей реализации готовой продукции под единым брендом на территории края.</a:t>
            </a:r>
            <a:endParaRPr/>
          </a:p>
          <a:p>
            <a:pPr marL="283878" indent="-283878">
              <a:buClr>
                <a:srgbClr val="5B9BD5">
                  <a:lumMod val="50000"/>
                </a:srgbClr>
              </a:buClr>
              <a:buSzPct val="180000"/>
              <a:buFont typeface="Arial"/>
              <a:buChar char="•"/>
              <a:defRPr/>
            </a:pPr>
            <a:r>
              <a:rPr lang="ru-RU" sz="1000">
                <a:solidFill>
                  <a:prstClr val="black"/>
                </a:solidFill>
              </a:rPr>
              <a:t>Организация производства – комплексное оснащение цехов автоматизированным оборудованием для первичной, вторичной и глубокой переработки (мытье, очистка, нарезка и упаковка отдельных продуктов или их смесей, а также варка и консервирование).</a:t>
            </a:r>
            <a:r>
              <a:rPr lang="en-US" sz="1000">
                <a:solidFill>
                  <a:prstClr val="black"/>
                </a:solidFill>
              </a:rPr>
              <a:t> </a:t>
            </a:r>
            <a:r>
              <a:rPr lang="ru-RU" sz="1000">
                <a:solidFill>
                  <a:prstClr val="black"/>
                </a:solidFill>
              </a:rPr>
              <a:t>Производительность от 3,0 тыс. тонн плодоовощной продукции в год.</a:t>
            </a:r>
            <a:endParaRPr/>
          </a:p>
          <a:p>
            <a:pPr marL="283878" indent="-283878">
              <a:buClr>
                <a:srgbClr val="5B9BD5">
                  <a:lumMod val="50000"/>
                </a:srgbClr>
              </a:buClr>
              <a:buSzPct val="180000"/>
              <a:buFont typeface="Arial"/>
              <a:buChar char="•"/>
              <a:defRPr/>
            </a:pPr>
            <a:r>
              <a:rPr lang="ru-RU" sz="1000">
                <a:solidFill>
                  <a:prstClr val="black"/>
                </a:solidFill>
              </a:rPr>
              <a:t>Дальнейшая перспектива – развитие собственной сырьевой базы и создание перерабатывающего производства на территории края, расширение ассортимента за счет введения новых групп сырья и новых видов консервации</a:t>
            </a:r>
            <a:endParaRPr sz="1000">
              <a:solidFill>
                <a:prstClr val="black"/>
              </a:solidFill>
            </a:endParaRPr>
          </a:p>
        </p:txBody>
      </p:sp>
      <p:sp>
        <p:nvSpPr>
          <p:cNvPr id="1946888295" name="TextBox 1884578875"/>
          <p:cNvSpPr txBox="1"/>
          <p:nvPr/>
        </p:nvSpPr>
        <p:spPr bwMode="auto">
          <a:xfrm flipH="0" flipV="0">
            <a:off x="332193" y="4068918"/>
            <a:ext cx="5302889" cy="1189080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1200" b="1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Потребность в ресурсах</a:t>
            </a:r>
            <a:endParaRPr sz="1200">
              <a:solidFill>
                <a:prstClr val="black"/>
              </a:solidFill>
            </a:endParaRPr>
          </a:p>
          <a:p>
            <a:pPr marL="283878" indent="-283878">
              <a:buClr>
                <a:srgbClr val="5B9BD5">
                  <a:lumMod val="50000"/>
                </a:srgbClr>
              </a:buClr>
              <a:buSzPct val="125000"/>
              <a:buFont typeface="Wingdings"/>
              <a:buChar char="ü"/>
              <a:defRPr/>
            </a:pPr>
            <a:r>
              <a:rPr lang="ru-RU" sz="1000" b="0" i="0" u="none" strike="noStrike" cap="none" spc="0">
                <a:solidFill>
                  <a:prstClr val="black"/>
                </a:solidFill>
                <a:latin typeface="Tenorite"/>
                <a:ea typeface="Arial"/>
                <a:cs typeface="Arial"/>
              </a:rPr>
              <a:t>Предоставление земельного</a:t>
            </a:r>
            <a:r>
              <a:rPr lang="ru-RU" sz="1000" b="0" i="0" u="none" strike="noStrike" cap="none" spc="0">
                <a:solidFill>
                  <a:prstClr val="black"/>
                </a:solidFill>
                <a:latin typeface="Tenorite"/>
                <a:ea typeface="Arial"/>
                <a:cs typeface="Arial"/>
              </a:rPr>
              <a:t> </a:t>
            </a:r>
            <a:r>
              <a:rPr lang="ru-RU" sz="1000" b="0" i="0" u="none" strike="noStrike" cap="none" spc="0">
                <a:solidFill>
                  <a:prstClr val="black"/>
                </a:solidFill>
                <a:latin typeface="Tenorite"/>
                <a:ea typeface="Arial"/>
                <a:cs typeface="Arial"/>
              </a:rPr>
              <a:t>участка</a:t>
            </a:r>
            <a:r>
              <a:rPr lang="ru-RU" sz="1000" b="0" i="0" u="none" strike="noStrike" cap="none" spc="0">
                <a:solidFill>
                  <a:prstClr val="black"/>
                </a:solidFill>
                <a:latin typeface="Tenorite"/>
                <a:ea typeface="Arial"/>
                <a:cs typeface="Arial"/>
              </a:rPr>
              <a:t> с удобной транспортной развязкой</a:t>
            </a:r>
            <a:endParaRPr sz="1000">
              <a:solidFill>
                <a:prstClr val="black"/>
              </a:solidFill>
            </a:endParaRPr>
          </a:p>
          <a:p>
            <a:pPr marL="283878" indent="-283878">
              <a:buClr>
                <a:srgbClr val="5B9BD5">
                  <a:lumMod val="50000"/>
                </a:srgbClr>
              </a:buClr>
              <a:buSzPct val="125000"/>
              <a:buFont typeface="Wingdings"/>
              <a:buChar char="ü"/>
              <a:defRPr/>
            </a:pPr>
            <a:r>
              <a:rPr lang="ru-RU" sz="1000">
                <a:solidFill>
                  <a:prstClr val="black"/>
                </a:solidFill>
              </a:rPr>
              <a:t>Инфраструктурные потребности: электроснабжение, водоснабжение, водоотведение, канализация, газоснабжение, теплоснабжение </a:t>
            </a:r>
            <a:endParaRPr/>
          </a:p>
          <a:p>
            <a:pPr marL="283878" indent="-283878">
              <a:buClr>
                <a:srgbClr val="5B9BD5">
                  <a:lumMod val="50000"/>
                </a:srgbClr>
              </a:buClr>
              <a:buSzPct val="125000"/>
              <a:buFont typeface="Wingdings"/>
              <a:buChar char="ü"/>
              <a:defRPr/>
            </a:pPr>
            <a:r>
              <a:rPr lang="ru-RU" sz="1000">
                <a:solidFill>
                  <a:prstClr val="black"/>
                </a:solidFill>
              </a:rPr>
              <a:t>Производственные помещения общей площадью до 4 тыс. кв. м.( в </a:t>
            </a:r>
            <a:r>
              <a:rPr lang="ru-RU" sz="1000">
                <a:solidFill>
                  <a:prstClr val="black"/>
                </a:solidFill>
              </a:rPr>
              <a:t>т.ч</a:t>
            </a:r>
            <a:r>
              <a:rPr lang="ru-RU" sz="1000">
                <a:solidFill>
                  <a:prstClr val="black"/>
                </a:solidFill>
              </a:rPr>
              <a:t> и хранилище для овощных и плодово-ягодных культур и холодильные склады)</a:t>
            </a:r>
            <a:endParaRPr/>
          </a:p>
          <a:p>
            <a:pPr marL="283878" indent="-283878">
              <a:buClr>
                <a:srgbClr val="5B9BD5">
                  <a:lumMod val="50000"/>
                </a:srgbClr>
              </a:buClr>
              <a:buSzPct val="125000"/>
              <a:buFont typeface="Wingdings"/>
              <a:buChar char="ü"/>
              <a:defRPr/>
            </a:pPr>
            <a:r>
              <a:rPr lang="ru-RU" sz="1000">
                <a:solidFill>
                  <a:prstClr val="black"/>
                </a:solidFill>
              </a:rPr>
              <a:t>Необходимый штат сотрудников  - </a:t>
            </a:r>
            <a:r>
              <a:rPr lang="en-US" sz="1000">
                <a:solidFill>
                  <a:prstClr val="black"/>
                </a:solidFill>
              </a:rPr>
              <a:t>50</a:t>
            </a:r>
            <a:r>
              <a:rPr lang="ru-RU" sz="1000">
                <a:solidFill>
                  <a:prstClr val="black"/>
                </a:solidFill>
              </a:rPr>
              <a:t> чел</a:t>
            </a:r>
            <a:r>
              <a:rPr lang="ru-RU" sz="1000">
                <a:solidFill>
                  <a:prstClr val="black"/>
                </a:solidFill>
              </a:rPr>
              <a:t>. </a:t>
            </a:r>
            <a:endParaRPr/>
          </a:p>
        </p:txBody>
      </p:sp>
      <p:sp>
        <p:nvSpPr>
          <p:cNvPr id="1925636761" name="TextBox 854891931"/>
          <p:cNvSpPr txBox="1"/>
          <p:nvPr/>
        </p:nvSpPr>
        <p:spPr bwMode="auto">
          <a:xfrm>
            <a:off x="215391" y="5633605"/>
            <a:ext cx="11959055" cy="30515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 b="1">
                <a:solidFill>
                  <a:prstClr val="white"/>
                </a:solidFill>
              </a:rPr>
              <a:t>Меры поддержки</a:t>
            </a:r>
            <a:endParaRPr b="1">
              <a:solidFill>
                <a:prstClr val="black"/>
              </a:solidFill>
            </a:endParaRPr>
          </a:p>
        </p:txBody>
      </p:sp>
      <p:sp>
        <p:nvSpPr>
          <p:cNvPr id="2108471118" name="TextBox 27"/>
          <p:cNvSpPr txBox="1"/>
          <p:nvPr/>
        </p:nvSpPr>
        <p:spPr bwMode="auto">
          <a:xfrm flipH="0" flipV="0">
            <a:off x="5668668" y="3503857"/>
            <a:ext cx="5660809" cy="10366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/>
              <a:t>Обеспеченность спросом</a:t>
            </a:r>
            <a:endParaRPr sz="1200" b="1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Соответствие</a:t>
            </a:r>
            <a:r>
              <a:rPr sz="1000" strike="noStrike" cap="none" spc="0"/>
              <a:t> </a:t>
            </a:r>
            <a:r>
              <a:rPr sz="1000" strike="noStrike" cap="none" spc="0"/>
              <a:t>продукции</a:t>
            </a:r>
            <a:r>
              <a:rPr sz="1000" strike="noStrike" cap="none" spc="0"/>
              <a:t> </a:t>
            </a:r>
            <a:r>
              <a:rPr sz="1000" strike="noStrike" cap="none" spc="0"/>
              <a:t>требованиям</a:t>
            </a:r>
            <a:r>
              <a:rPr sz="1000" strike="noStrike" cap="none" spc="0"/>
              <a:t> </a:t>
            </a:r>
            <a:r>
              <a:rPr sz="1000" strike="noStrike" cap="none" spc="0"/>
              <a:t>национальных</a:t>
            </a:r>
            <a:r>
              <a:rPr sz="1000" strike="noStrike" cap="none" spc="0"/>
              <a:t> </a:t>
            </a:r>
            <a:r>
              <a:rPr sz="1000" strike="noStrike" cap="none" spc="0"/>
              <a:t>стандартов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Внешний</a:t>
            </a:r>
            <a:r>
              <a:rPr sz="1000" strike="noStrike" cap="none" spc="0"/>
              <a:t> </a:t>
            </a:r>
            <a:r>
              <a:rPr sz="1000" strike="noStrike" cap="none" spc="0"/>
              <a:t>вид</a:t>
            </a:r>
            <a:r>
              <a:rPr sz="1000" strike="noStrike" cap="none" spc="0"/>
              <a:t> и </a:t>
            </a:r>
            <a:r>
              <a:rPr sz="1000" strike="noStrike" cap="none" spc="0"/>
              <a:t>качество</a:t>
            </a:r>
            <a:r>
              <a:rPr sz="1000" strike="noStrike" cap="none" spc="0"/>
              <a:t> </a:t>
            </a:r>
            <a:r>
              <a:rPr sz="1000" strike="noStrike" cap="none" spc="0"/>
              <a:t>продукции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Гибкая</a:t>
            </a:r>
            <a:r>
              <a:rPr sz="1000" strike="noStrike" cap="none" spc="0"/>
              <a:t> </a:t>
            </a:r>
            <a:r>
              <a:rPr sz="1000" strike="noStrike" cap="none" spc="0"/>
              <a:t>ценовая</a:t>
            </a:r>
            <a:r>
              <a:rPr sz="1000" strike="noStrike" cap="none" spc="0"/>
              <a:t> </a:t>
            </a:r>
            <a:r>
              <a:rPr sz="1000" strike="noStrike" cap="none" spc="0"/>
              <a:t>политика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Незначительные</a:t>
            </a:r>
            <a:r>
              <a:rPr sz="1000" strike="noStrike" cap="none" spc="0"/>
              <a:t> </a:t>
            </a:r>
            <a:r>
              <a:rPr sz="1000" strike="noStrike" cap="none" spc="0"/>
              <a:t>сроки</a:t>
            </a:r>
            <a:r>
              <a:rPr sz="1000" strike="noStrike" cap="none" spc="0"/>
              <a:t> </a:t>
            </a:r>
            <a:r>
              <a:rPr sz="1000" strike="noStrike" cap="none" spc="0"/>
              <a:t>поставки</a:t>
            </a:r>
            <a:endParaRPr sz="1000" strike="noStrike" cap="none" spc="0"/>
          </a:p>
          <a:p>
            <a:pPr marL="283878" marR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25000"/>
              <a:buFont typeface="Wingdings"/>
              <a:buChar char="ü"/>
              <a:defRPr/>
            </a:pPr>
            <a:r>
              <a:rPr sz="1000" strike="noStrike" cap="none" spc="0"/>
              <a:t>Развитая</a:t>
            </a:r>
            <a:r>
              <a:rPr sz="1000" strike="noStrike" cap="none" spc="0"/>
              <a:t> </a:t>
            </a:r>
            <a:r>
              <a:rPr sz="1000" strike="noStrike" cap="none" spc="0"/>
              <a:t>сеть сбыта</a:t>
            </a:r>
            <a:r>
              <a:rPr sz="1000" strike="noStrike" cap="none" spc="0"/>
              <a:t>, </a:t>
            </a:r>
            <a:r>
              <a:rPr sz="1000" strike="noStrike" cap="none" spc="0"/>
              <a:t>доступ</a:t>
            </a:r>
            <a:r>
              <a:rPr sz="1000" strike="noStrike" cap="none" spc="0"/>
              <a:t> в </a:t>
            </a:r>
            <a:r>
              <a:rPr sz="1000" strike="noStrike" cap="none" spc="0"/>
              <a:t>цепочки</a:t>
            </a:r>
            <a:r>
              <a:rPr sz="1000" strike="noStrike" cap="none" spc="0"/>
              <a:t> </a:t>
            </a:r>
            <a:r>
              <a:rPr sz="1000" strike="noStrike" cap="none" spc="0"/>
              <a:t>поставок</a:t>
            </a:r>
            <a:endParaRPr sz="1000" strike="noStrike" cap="none" spc="0"/>
          </a:p>
        </p:txBody>
      </p:sp>
      <p:pic>
        <p:nvPicPr>
          <p:cNvPr id="1764437469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40033" y="671402"/>
            <a:ext cx="4994222" cy="3169908"/>
          </a:xfrm>
          <a:prstGeom prst="rect">
            <a:avLst/>
          </a:prstGeom>
        </p:spPr>
      </p:pic>
      <p:sp>
        <p:nvSpPr>
          <p:cNvPr id="1951726233" name="Прямоугольник 5"/>
          <p:cNvSpPr/>
          <p:nvPr/>
        </p:nvSpPr>
        <p:spPr bwMode="auto">
          <a:xfrm flipH="0" flipV="0">
            <a:off x="5634724" y="4596925"/>
            <a:ext cx="3233495" cy="10366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200" b="1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Потенциальные</a:t>
            </a:r>
            <a:r>
              <a:rPr lang="ru-RU" sz="1200" b="1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партнеры</a:t>
            </a:r>
            <a:endParaRPr sz="1200">
              <a:solidFill>
                <a:srgbClr val="333333"/>
              </a:solidFill>
            </a:endParaRPr>
          </a:p>
          <a:p>
            <a:pPr marL="234309" lvl="0" indent="-234309">
              <a:buClr>
                <a:srgbClr val="5B9BD5">
                  <a:lumMod val="50000"/>
                </a:srgbClr>
              </a:buClr>
              <a:buSzPct val="135000"/>
              <a:buFont typeface="Wingdings"/>
              <a:buChar char="ü"/>
              <a:defRPr/>
            </a:pPr>
            <a:r>
              <a:rPr lang="ru-RU" sz="1000">
                <a:solidFill>
                  <a:prstClr val="black"/>
                </a:solidFill>
              </a:rPr>
              <a:t>Правительство Приморского края</a:t>
            </a:r>
            <a:endParaRPr lang="ru-RU" sz="1000">
              <a:solidFill>
                <a:prstClr val="black"/>
              </a:solidFill>
            </a:endParaRPr>
          </a:p>
          <a:p>
            <a:pPr marL="234311" lvl="0" indent="-234311">
              <a:buClr>
                <a:srgbClr val="5B9BD5">
                  <a:lumMod val="50000"/>
                </a:srgbClr>
              </a:buClr>
              <a:buSzPct val="135000"/>
              <a:buFont typeface="Wingdings"/>
              <a:buChar char="ü"/>
              <a:defRPr/>
            </a:pPr>
            <a:r>
              <a:rPr lang="ru-RU" sz="1000">
                <a:solidFill>
                  <a:srgbClr val="333333"/>
                </a:solidFill>
              </a:rPr>
              <a:t>АО «КРДВ»</a:t>
            </a:r>
            <a:endParaRPr/>
          </a:p>
          <a:p>
            <a:pPr marL="234311" lvl="0" indent="-234311">
              <a:buClr>
                <a:srgbClr val="5B9BD5">
                  <a:lumMod val="50000"/>
                </a:srgbClr>
              </a:buClr>
              <a:buSzPct val="135000"/>
              <a:buFont typeface="Wingdings"/>
              <a:buChar char="ü"/>
              <a:defRPr/>
            </a:pPr>
            <a:r>
              <a:rPr sz="1000"/>
              <a:t>Администрация Уссурийского городского округа</a:t>
            </a:r>
            <a:endParaRPr sz="1000"/>
          </a:p>
          <a:p>
            <a:pPr marL="234309" lvl="0" indent="-234309">
              <a:buClr>
                <a:srgbClr val="5B9BD5">
                  <a:lumMod val="50000"/>
                </a:srgbClr>
              </a:buClr>
              <a:buSzPct val="135000"/>
              <a:buFont typeface="Wingdings"/>
              <a:buChar char="ü"/>
              <a:defRPr/>
            </a:pPr>
            <a:r>
              <a:rPr lang="ru-RU" sz="1000">
                <a:solidFill>
                  <a:srgbClr val="333333"/>
                </a:solidFill>
              </a:rPr>
              <a:t>Торговые компании</a:t>
            </a:r>
            <a:endParaRPr/>
          </a:p>
        </p:txBody>
      </p:sp>
      <p:sp>
        <p:nvSpPr>
          <p:cNvPr id="700698229" name="Прямоугольник 5"/>
          <p:cNvSpPr/>
          <p:nvPr/>
        </p:nvSpPr>
        <p:spPr bwMode="auto">
          <a:xfrm flipH="0" flipV="0">
            <a:off x="8841775" y="4779805"/>
            <a:ext cx="3234215" cy="8537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4311" lvl="0" indent="-234311">
              <a:buClr>
                <a:srgbClr val="5B9BD5">
                  <a:lumMod val="50000"/>
                </a:srgbClr>
              </a:buClr>
              <a:buSzPct val="135000"/>
              <a:buFont typeface="Wingdings"/>
              <a:buChar char="ü"/>
              <a:defRPr/>
            </a:pPr>
            <a:r>
              <a:rPr lang="ru-RU" sz="1000">
                <a:solidFill>
                  <a:srgbClr val="333333"/>
                </a:solidFill>
              </a:rPr>
              <a:t>Компании в сфере </a:t>
            </a:r>
            <a:r>
              <a:rPr lang="ru-RU" sz="1000">
                <a:solidFill>
                  <a:srgbClr val="333333"/>
                </a:solidFill>
              </a:rPr>
              <a:t>гостинично</a:t>
            </a:r>
            <a:r>
              <a:rPr lang="ru-RU" sz="1000">
                <a:solidFill>
                  <a:srgbClr val="333333"/>
                </a:solidFill>
              </a:rPr>
              <a:t>-ресторанного бизнеса</a:t>
            </a:r>
            <a:endParaRPr/>
          </a:p>
          <a:p>
            <a:pPr marL="234311" lvl="0" indent="-234311">
              <a:buClr>
                <a:srgbClr val="5B9BD5">
                  <a:lumMod val="50000"/>
                </a:srgbClr>
              </a:buClr>
              <a:buSzPct val="135000"/>
              <a:buFont typeface="Wingdings"/>
              <a:buChar char="ü"/>
              <a:defRPr/>
            </a:pPr>
            <a:r>
              <a:rPr lang="ru-RU" sz="1000">
                <a:solidFill>
                  <a:srgbClr val="333333"/>
                </a:solidFill>
              </a:rPr>
              <a:t>Производители готовой продукции, полуфабрикатов</a:t>
            </a:r>
            <a:endParaRPr/>
          </a:p>
          <a:p>
            <a:pPr marL="234311" lvl="0" indent="-234311">
              <a:buClr>
                <a:srgbClr val="5B9BD5">
                  <a:lumMod val="50000"/>
                </a:srgbClr>
              </a:buClr>
              <a:buSzPct val="135000"/>
              <a:buFont typeface="Wingdings"/>
              <a:buChar char="ü"/>
              <a:defRPr/>
            </a:pPr>
            <a:r>
              <a:rPr lang="ru-RU" sz="1000">
                <a:solidFill>
                  <a:srgbClr val="333333"/>
                </a:solidFill>
              </a:rPr>
              <a:t>Крупные корпоративные потребители</a:t>
            </a:r>
            <a:endParaRPr/>
          </a:p>
        </p:txBody>
      </p:sp>
      <p:sp>
        <p:nvSpPr>
          <p:cNvPr id="979857387" name="TextBox 1754072689"/>
          <p:cNvSpPr txBox="1"/>
          <p:nvPr/>
        </p:nvSpPr>
        <p:spPr bwMode="auto">
          <a:xfrm flipH="0" flipV="0">
            <a:off x="280086" y="5982300"/>
            <a:ext cx="5803118" cy="853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Предоставление земельных участков для реализации проекта</a:t>
            </a:r>
            <a:endParaRPr sz="1000" strike="noStrike" cap="none" spc="0"/>
          </a:p>
          <a:p>
            <a:pPr marL="195760" marR="0" indent="-19576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Присвоение статуса резидента ТОР «Михайловский» / СПВ</a:t>
            </a:r>
            <a:endParaRPr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strike="noStrike" cap="none" spc="0"/>
              <a:t>Обеспечение необходимой инфраструктурой для реализации проекта</a:t>
            </a:r>
            <a:endParaRPr strike="noStrike" cap="none" spc="0"/>
          </a:p>
          <a:p>
            <a:pPr marL="195761" marR="0" indent="-1957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Налоговые льготы и преференции, в частности, сниженные страховые взносы, нулевые налоги на имущество и прибыль </a:t>
            </a:r>
            <a:endParaRPr sz="1000" strike="noStrike" cap="none" spc="0">
              <a:solidFill>
                <a:schemeClr val="tx1"/>
              </a:solidFill>
            </a:endParaRPr>
          </a:p>
        </p:txBody>
      </p:sp>
      <p:sp>
        <p:nvSpPr>
          <p:cNvPr id="1415779680" name="TextBox 1793364697"/>
          <p:cNvSpPr txBox="1"/>
          <p:nvPr/>
        </p:nvSpPr>
        <p:spPr bwMode="auto">
          <a:xfrm flipH="0" flipV="0">
            <a:off x="6212371" y="6005646"/>
            <a:ext cx="4889057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195759" marR="0" indent="-19575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Возможность применения процедуры свободной таможенной зоны</a:t>
            </a:r>
            <a:endParaRPr sz="1000" strike="noStrike" cap="none" spc="0"/>
          </a:p>
          <a:p>
            <a:pPr marL="195759" marR="0" indent="-19575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171A1C"/>
                </a:solidFill>
                <a:latin typeface="Arial"/>
                <a:ea typeface="Arial"/>
                <a:cs typeface="Arial"/>
              </a:rPr>
              <a:t>Привлечение иностранной рабочей силы без учета квот</a:t>
            </a:r>
            <a:endParaRPr sz="1000" strike="noStrike" cap="none" spc="0"/>
          </a:p>
          <a:p>
            <a:pPr marL="195759" marR="0" indent="-19575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sz="10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Маркетинговая поддержка бренда, товаров и услуг компании</a:t>
            </a:r>
            <a:endParaRPr sz="1000" strike="noStrike" cap="none" spc="0"/>
          </a:p>
          <a:p>
            <a:pPr marL="195760" marR="0" indent="-19576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50000"/>
              <a:buFont typeface="Arial"/>
              <a:buChar char="•"/>
              <a:defRPr/>
            </a:pPr>
            <a:r>
              <a:rPr lang="ru-RU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Поддержка в части предоставления целевых займов, кредитов</a:t>
            </a:r>
            <a:endParaRPr sz="1000" strike="noStrike" cap="none" spc="0"/>
          </a:p>
        </p:txBody>
      </p:sp>
      <p:sp>
        <p:nvSpPr>
          <p:cNvPr id="207421935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11573388" y="6356349"/>
            <a:ext cx="478278" cy="365122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4F37999E-BD6E-2DD7-65C3-2B543886387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2728379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392653" y="111646"/>
            <a:ext cx="5650460" cy="525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>
            <a:lvl1pPr algn="ctr">
              <a:defRPr lang="en-US" sz="2800" spc="147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0" i="0" u="none" strike="noStrike" cap="all" spc="147">
                <a:solidFill>
                  <a:schemeClr val="bg1"/>
                </a:solidFill>
                <a:latin typeface="Arial"/>
                <a:ea typeface="Arial"/>
                <a:cs typeface="Arial"/>
              </a:rPr>
              <a:t>Инвестиционная КОМАНДА </a:t>
            </a:r>
            <a:br>
              <a:rPr lang="ru-RU" sz="1600" b="0" i="0" u="none" strike="noStrike" cap="all" spc="147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lang="ru-RU" sz="1600" b="0" i="0" u="none" strike="noStrike" cap="all" spc="147">
                <a:solidFill>
                  <a:schemeClr val="bg1"/>
                </a:solidFill>
                <a:latin typeface="Arial"/>
                <a:ea typeface="Arial"/>
                <a:cs typeface="Arial"/>
              </a:rPr>
              <a:t>Уссурийского городского округа</a:t>
            </a:r>
            <a:endParaRPr sz="1600" b="0">
              <a:solidFill>
                <a:schemeClr val="bg1"/>
              </a:solidFill>
            </a:endParaRPr>
          </a:p>
        </p:txBody>
      </p:sp>
      <p:sp>
        <p:nvSpPr>
          <p:cNvPr id="25466168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11573388" y="6356349"/>
            <a:ext cx="478278" cy="365122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243F46A6-DCE5-3E29-6D7F-DB98C0808A05}" type="slidenum">
              <a:rPr lang="ru-RU"/>
              <a:t/>
            </a:fld>
            <a:endParaRPr lang="ru-RU"/>
          </a:p>
        </p:txBody>
      </p:sp>
      <p:pic>
        <p:nvPicPr>
          <p:cNvPr id="91831648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67073" y="4879945"/>
            <a:ext cx="606825" cy="606825"/>
          </a:xfrm>
          <a:prstGeom prst="rect">
            <a:avLst/>
          </a:prstGeom>
        </p:spPr>
      </p:pic>
      <p:sp>
        <p:nvSpPr>
          <p:cNvPr id="225694668" name=""/>
          <p:cNvSpPr txBox="1"/>
          <p:nvPr/>
        </p:nvSpPr>
        <p:spPr bwMode="auto">
          <a:xfrm flipH="0" flipV="0">
            <a:off x="4294752" y="1319907"/>
            <a:ext cx="3153967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Корж Евгений Евгеньевич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глав</a:t>
            </a: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а Уссурийского </a:t>
            </a: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городского округа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5122450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469450" y="730082"/>
            <a:ext cx="589824" cy="589824"/>
          </a:xfrm>
          <a:prstGeom prst="rect">
            <a:avLst/>
          </a:prstGeom>
        </p:spPr>
      </p:pic>
      <p:sp>
        <p:nvSpPr>
          <p:cNvPr id="734118263" name=""/>
          <p:cNvSpPr txBox="1"/>
          <p:nvPr/>
        </p:nvSpPr>
        <p:spPr bwMode="auto">
          <a:xfrm flipH="0" flipV="0">
            <a:off x="251191" y="2463636"/>
            <a:ext cx="3693519" cy="1006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Шелкопляс Елена Алексеевна</a:t>
            </a: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первый заместитель главы </a:t>
            </a: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администрации </a:t>
            </a: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Уссурийского городского округа</a:t>
            </a:r>
            <a:r>
              <a:rPr lang="ru-RU" sz="12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, </a:t>
            </a:r>
            <a:endParaRPr lang="ru-RU"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инвестиционный уполномоченный </a:t>
            </a:r>
            <a:endParaRPr lang="ru-RU"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Уссурийского городского округа</a:t>
            </a:r>
            <a:endParaRPr/>
          </a:p>
        </p:txBody>
      </p:sp>
      <p:pic>
        <p:nvPicPr>
          <p:cNvPr id="185730943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716383" y="1845241"/>
            <a:ext cx="589824" cy="589824"/>
          </a:xfrm>
          <a:prstGeom prst="rect">
            <a:avLst/>
          </a:prstGeom>
        </p:spPr>
      </p:pic>
      <p:sp>
        <p:nvSpPr>
          <p:cNvPr id="1284978092" name=""/>
          <p:cNvSpPr txBox="1"/>
          <p:nvPr/>
        </p:nvSpPr>
        <p:spPr bwMode="auto">
          <a:xfrm flipH="0" flipV="0">
            <a:off x="320640" y="4058940"/>
            <a:ext cx="357724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Делиу Елена Андреевна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начальник управления 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экономического развития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7866746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469450" y="1777467"/>
            <a:ext cx="589824" cy="589824"/>
          </a:xfrm>
          <a:prstGeom prst="rect">
            <a:avLst/>
          </a:prstGeom>
        </p:spPr>
      </p:pic>
      <p:sp>
        <p:nvSpPr>
          <p:cNvPr id="2094327146" name=""/>
          <p:cNvSpPr txBox="1"/>
          <p:nvPr/>
        </p:nvSpPr>
        <p:spPr bwMode="auto">
          <a:xfrm flipH="0" flipV="0">
            <a:off x="3992590" y="4058940"/>
            <a:ext cx="3622815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Дудко Дмитрий Сергеевич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заместитель начальника управления, начальник отдела инвестиций</a:t>
            </a: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и проектов управления экономического развития</a:t>
            </a: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7248055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661882" y="4879945"/>
            <a:ext cx="597445" cy="597445"/>
          </a:xfrm>
          <a:prstGeom prst="rect">
            <a:avLst/>
          </a:prstGeom>
        </p:spPr>
      </p:pic>
      <p:sp>
        <p:nvSpPr>
          <p:cNvPr id="39292324" name=""/>
          <p:cNvSpPr txBox="1"/>
          <p:nvPr/>
        </p:nvSpPr>
        <p:spPr bwMode="auto">
          <a:xfrm flipH="0" flipV="0">
            <a:off x="8337484" y="2149198"/>
            <a:ext cx="3317472" cy="1371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Балашов Роман Дмитриевич 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общественный советник главы Уссурийского городского округа, </a:t>
            </a: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председатель Уссурийского местного отделения ООО МСП «Опора России», генеральный директор </a:t>
            </a:r>
            <a:endParaRPr lang="ru-RU"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ООО «Мой Бизнес»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8287722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805507" y="4889324"/>
            <a:ext cx="637904" cy="637904"/>
          </a:xfrm>
          <a:prstGeom prst="rect">
            <a:avLst/>
          </a:prstGeom>
        </p:spPr>
      </p:pic>
      <p:sp>
        <p:nvSpPr>
          <p:cNvPr id="176140124" name=""/>
          <p:cNvSpPr txBox="1"/>
          <p:nvPr/>
        </p:nvSpPr>
        <p:spPr bwMode="auto">
          <a:xfrm rot="0" flipH="0" flipV="0">
            <a:off x="5604480" y="5580107"/>
            <a:ext cx="3001889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Можара Виктор Иванович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директор 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АО «Уссурийск-Электросеть»</a:t>
            </a:r>
            <a:endParaRPr sz="1200" b="0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4000700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716383" y="3469117"/>
            <a:ext cx="589824" cy="589824"/>
          </a:xfrm>
          <a:prstGeom prst="rect">
            <a:avLst/>
          </a:prstGeom>
        </p:spPr>
      </p:pic>
      <p:sp>
        <p:nvSpPr>
          <p:cNvPr id="1449556008" name=""/>
          <p:cNvSpPr txBox="1"/>
          <p:nvPr/>
        </p:nvSpPr>
        <p:spPr bwMode="auto">
          <a:xfrm flipH="0" flipV="0">
            <a:off x="3943270" y="2462916"/>
            <a:ext cx="3672135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Попов Олег Анатольевич 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заместитель главы администрации по вопросам градостроительной политики, начальник управления градостроительства</a:t>
            </a: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14316238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453290" y="3445077"/>
            <a:ext cx="589824" cy="589824"/>
          </a:xfrm>
          <a:prstGeom prst="rect">
            <a:avLst/>
          </a:prstGeom>
        </p:spPr>
      </p:pic>
      <p:sp>
        <p:nvSpPr>
          <p:cNvPr id="1789607069" name=""/>
          <p:cNvSpPr txBox="1"/>
          <p:nvPr/>
        </p:nvSpPr>
        <p:spPr bwMode="auto">
          <a:xfrm flipH="0" flipV="0">
            <a:off x="8337485" y="4082981"/>
            <a:ext cx="3704342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Степанова Татьяна Юрьевна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начальник управления 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имущественных отношений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9664706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686665" y="1598725"/>
            <a:ext cx="617675" cy="617675"/>
          </a:xfrm>
          <a:prstGeom prst="rect">
            <a:avLst/>
          </a:prstGeom>
        </p:spPr>
      </p:pic>
      <p:sp>
        <p:nvSpPr>
          <p:cNvPr id="1302677185" name=""/>
          <p:cNvSpPr txBox="1"/>
          <p:nvPr/>
        </p:nvSpPr>
        <p:spPr bwMode="auto">
          <a:xfrm rot="0" flipH="0" flipV="0">
            <a:off x="3083142" y="5535368"/>
            <a:ext cx="2527455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Панченко Олег Григорьевич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генеральный директор </a:t>
            </a:r>
            <a:endParaRPr lang="ru-RU"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АО «УПТС»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5179770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700063" y="3445077"/>
            <a:ext cx="637904" cy="637904"/>
          </a:xfrm>
          <a:prstGeom prst="rect">
            <a:avLst/>
          </a:prstGeom>
        </p:spPr>
      </p:pic>
      <p:sp>
        <p:nvSpPr>
          <p:cNvPr id="1574979314" name=""/>
          <p:cNvSpPr txBox="1"/>
          <p:nvPr/>
        </p:nvSpPr>
        <p:spPr bwMode="auto">
          <a:xfrm rot="0" flipH="0" flipV="0">
            <a:off x="251191" y="5520525"/>
            <a:ext cx="2716771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algn="ctr">
              <a:defRPr/>
            </a:pPr>
            <a:r>
              <a:rPr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Мутовин Виталий Евгеньевич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директор </a:t>
            </a:r>
            <a:endParaRPr lang="ru-RU"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МУП «Уссурийск-Водоканал»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230500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686665" y="4879945"/>
            <a:ext cx="597445" cy="597445"/>
          </a:xfrm>
          <a:prstGeom prst="rect">
            <a:avLst/>
          </a:prstGeom>
        </p:spPr>
      </p:pic>
      <p:sp>
        <p:nvSpPr>
          <p:cNvPr id="1131788733" name=""/>
          <p:cNvSpPr txBox="1"/>
          <p:nvPr/>
        </p:nvSpPr>
        <p:spPr bwMode="auto">
          <a:xfrm rot="0" flipH="0" flipV="0">
            <a:off x="8799829" y="5420755"/>
            <a:ext cx="2663862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algn="ctr">
              <a:defRPr/>
            </a:pPr>
            <a:r>
              <a:rPr lang="ru-RU"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rPr>
              <a:t>Морозов Максим Павлович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sz="1200" b="1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директор структурного подразделения «Приморские центральные электрические сети филиала АО «ДРСК» Приморские электрические сети</a:t>
            </a:r>
            <a:endParaRPr sz="12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4429654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416038" y="4434840"/>
            <a:ext cx="4941768" cy="1122201"/>
          </a:xfrm>
        </p:spPr>
        <p:txBody>
          <a:bodyPr rtlCol="0" anchor="b">
            <a:noAutofit/>
          </a:bodyPr>
          <a:lstStyle>
            <a:lvl1pPr algn="l">
              <a:defRPr sz="3600" cap="all" spc="149"/>
            </a:lvl1pPr>
          </a:lstStyle>
          <a:p>
            <a:pPr>
              <a:defRPr/>
            </a:pPr>
            <a:endParaRPr/>
          </a:p>
        </p:txBody>
      </p:sp>
      <p:sp>
        <p:nvSpPr>
          <p:cNvPr id="1788789731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6416039" y="5586888"/>
            <a:ext cx="4941768" cy="396658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pic>
        <p:nvPicPr>
          <p:cNvPr id="967301562" name="Google Shape;89;p1"/>
          <p:cNvPicPr/>
          <p:nvPr/>
        </p:nvPicPr>
        <p:blipFill>
          <a:blip r:embed="rId2">
            <a:alphaModFix/>
          </a:blip>
          <a:srcRect l="0" t="0" r="20510" b="0"/>
          <a:stretch/>
        </p:blipFill>
        <p:spPr bwMode="auto">
          <a:xfrm>
            <a:off x="0" y="-22055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4009530" name=""/>
          <p:cNvSpPr/>
          <p:nvPr/>
        </p:nvSpPr>
        <p:spPr bwMode="auto">
          <a:xfrm flipH="0" flipV="0">
            <a:off x="294282" y="2513687"/>
            <a:ext cx="5196311" cy="1169405"/>
          </a:xfrm>
          <a:prstGeom prst="rect">
            <a:avLst/>
          </a:prstGeom>
          <a:solidFill>
            <a:schemeClr val="accent5">
              <a:lumMod val="75000"/>
              <a:alpha val="67999"/>
            </a:schemeClr>
          </a:solidFill>
          <a:ln w="12700" cap="flat" cmpd="sng" algn="ctr">
            <a:solidFill>
              <a:schemeClr val="accent5">
                <a:lumMod val="74901"/>
                <a:alpha val="999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>
              <a:defRPr/>
            </a:pPr>
            <a:r>
              <a:rPr sz="3600"/>
              <a:t>Спасибо за внимание!</a:t>
            </a:r>
            <a:r>
              <a:rPr/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6287263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284851" y="108861"/>
            <a:ext cx="2716039" cy="38665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tlCol="0" anchor="b">
            <a:normAutofit/>
          </a:bodyPr>
          <a:lstStyle>
            <a:lvl1pPr>
              <a:defRPr lang="en-US" sz="2800" cap="all" spc="149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2000">
                <a:solidFill>
                  <a:schemeClr val="bg1"/>
                </a:solidFill>
                <a:latin typeface="Arial"/>
                <a:ea typeface="Arial"/>
                <a:cs typeface="Arial"/>
              </a:rPr>
              <a:t>SWOT-АНАЛИЗ</a:t>
            </a:r>
            <a:endParaRPr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08229833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9214163" y="6356349"/>
            <a:ext cx="2743200" cy="365123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4DEFF6E5-7FFE-CCD4-0FE8-D5859F8E337D}" type="slidenum">
              <a:rPr lang="ru-RU">
                <a:solidFill>
                  <a:schemeClr val="tx1"/>
                </a:solidFill>
              </a:rPr>
              <a:t/>
            </a:fld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2053565257" name="Таблица 665503862"/>
          <p:cNvGraphicFramePr>
            <a:graphicFrameLocks xmlns:a="http://schemas.openxmlformats.org/drawingml/2006/main"/>
          </p:cNvGraphicFramePr>
          <p:nvPr/>
        </p:nvGraphicFramePr>
        <p:xfrm>
          <a:off x="633786" y="608688"/>
          <a:ext cx="9062100" cy="5131273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5394355"/>
                <a:gridCol w="5394355"/>
              </a:tblGrid>
              <a:tr h="273895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 b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Сильные стороны</a:t>
                      </a:r>
                      <a:endParaRPr sz="1400" b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>
                        <a:defRPr/>
                      </a:pPr>
                      <a:endParaRPr sz="600"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Уникальное географическое положение, пересечение Транссибирской магистрали и основных автомобильных дорог</a:t>
                      </a:r>
                      <a:endParaRPr sz="950" b="0"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Относительная близость к морским портам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Территория Уссурийского городского округа относится к свободному порту Владивосток – зоне, пользующейся особыми режимами таможенного, налогового, инвестиционного и смежного регулирования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Близость </a:t>
                      </a: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г. Владивостока как возможность для жителей Уссурийского городского округа пользоваться его инфраструктурой и широким спектром услуг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Наличие свободных земельных ресурсов для дальнейшего территориального развития городского округа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Равнинный ландшафт и микроклимат, позволяющие обеспечивать условия благоприятные для проживания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Более четверти объема производимой в Уссурийском городском округе продукции составляет продукция перерабатывающих отраслей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>
                    <a:lnL w="12699" algn="ctr">
                      <a:noFill/>
                    </a:lnL>
                    <a:lnR w="38098" algn="ctr">
                      <a:solidFill>
                        <a:schemeClr val="accent1">
                          <a:lumMod val="75000"/>
                        </a:schemeClr>
                      </a:solidFill>
                    </a:lnR>
                    <a:lnT w="12699" algn="ctr">
                      <a:noFill/>
                    </a:lnT>
                    <a:lnB w="38098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Слабые стороны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endParaRPr sz="95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2418" indent="-179238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Регулярные подтопления территории городского округа</a:t>
                      </a:r>
                      <a:endParaRPr sz="9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2417" indent="-179236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Низкий уровень оплаты труда на предприятиях городского округа, способствующий оттоку квалифицированной рабочей силы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2417" indent="-179236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Высокая загруженность улично - дорожной сети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2417" indent="-179236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Преимущественно торговая ориентация бизнеса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2417" indent="-179236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Недостаточная инвестиционная и инновационная активность хозяйствующих субъектов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2417" indent="-179237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Наличие в городском округе земельных участков, находящихся в собственности Министерства обороны Российской Федерации, а также других федеральных ведомств, которые частично не используются, либо на них расположены уже нефункционирующие объекты (в том числе разрушенные) и не задействованные в градостроительной деятельности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2417" indent="-179237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Тенденции к укрупнению организаций высшего профессионального образования в Приморском крае ведут к их сокращению в Уссурийском городском округе, а вместе с этим к оттоку молодежи из городского округа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2417" indent="-179236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Загрязнение воздуха и поверхностных вод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2417" indent="-179236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Недостаточная доля неналоговых доходов (до 40 %) в структуре доходной части бюджета</a:t>
                      </a:r>
                      <a:endParaRPr sz="95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38098" algn="ctr">
                      <a:solidFill>
                        <a:schemeClr val="accent1">
                          <a:lumMod val="75000"/>
                        </a:schemeClr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38098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3349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 b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Возможности</a:t>
                      </a:r>
                      <a:endParaRPr sz="1400" b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>
                        <a:defRPr/>
                      </a:pPr>
                      <a:endParaRPr sz="6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Близость сухопутной границы с Китаем, открывающая возможность открытия в городском округе консульств или деловых центров</a:t>
                      </a:r>
                      <a:endParaRPr sz="95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Благоприятное положение для организации транзитных грузов между странами Азии, Западной Россией и Европой</a:t>
                      </a:r>
                      <a:endParaRPr sz="95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Использование статуса резидента свободного порта Владивосток дает возможность привлекать инвестиции в развитие городского округа 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Формирование перерабатывающей сельскохозяйственное сырье промышленной базы, способной сформировать ярко выраженный пищевой кластер на территории городского округа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Создание условий для возникновения новых и развития имеющихся общественных пространств, условий для появления креативных индустрий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Формирование новых «точек роста» городской экономики: строительство скоростной железнодорожной трассы «Уссурийск-Владивсток»</a:t>
                      </a:r>
                      <a:endParaRPr sz="95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Растущая покупательская способность населения стран Северо-Восточной Азии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Вовлечение в хозяйственный оборот неиспользуемых промышленных территорий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Развитие экспортного потенциала бизнеса </a:t>
                      </a:r>
                      <a:endParaRPr sz="950" b="0" i="0" u="none" strike="noStrike" cap="none" spc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95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Наличие природных и исторических достопримечательностей как потенциальных объектов туристического интереса</a:t>
                      </a:r>
                      <a:endParaRPr sz="95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699" algn="ctr">
                      <a:noFill/>
                    </a:lnL>
                    <a:lnR w="38098" algn="ctr">
                      <a:solidFill>
                        <a:schemeClr val="accent1">
                          <a:lumMod val="75000"/>
                        </a:schemeClr>
                      </a:solidFill>
                    </a:lnR>
                    <a:lnT w="38098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2699" algn="ctr"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 b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Угрозы</a:t>
                      </a:r>
                      <a:endParaRPr sz="1400" b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>
                        <a:defRPr/>
                      </a:pPr>
                      <a:endParaRPr sz="6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10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Сохранение федеральной собственности на большую часть свободных территорий городского округа и невозможность их освоения в соответствии с планами органа местного самоуправления</a:t>
                      </a:r>
                      <a:endParaRPr sz="100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10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Усиливающаяся межрегиональная и внутрирегиональная конкуренция среди городов за привлечение инвестиций</a:t>
                      </a:r>
                      <a:endParaRPr sz="10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10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Изменение законодательства, ухудшающее положение инвестора, в том числе отмена действующих налоговых льгот и преференций, например 212-ФЗ</a:t>
                      </a:r>
                      <a:endParaRPr sz="10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10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Усиление кадрового дефицита во всех сферах экономической деятельности</a:t>
                      </a:r>
                      <a:endParaRPr sz="1000" b="0" i="0" u="none" strike="noStrike" cap="none" spc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10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Отток молодежи и квалифицированных кадров в регионы с более высоким уровнем жизни</a:t>
                      </a:r>
                      <a:endParaRPr sz="10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27925" indent="-184745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10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Снижение общей покупательской способности населения</a:t>
                      </a:r>
                      <a:endParaRPr lang="ru-RU" sz="1000" b="0" i="0" u="none" strike="noStrike" cap="none" spc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7925" indent="-184744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  <a:defRPr/>
                      </a:pPr>
                      <a:r>
                        <a:rPr lang="ru-RU" sz="1000" b="0" i="0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Наплыв неквалифицированной рабочей силы из Средней Азии</a:t>
                      </a:r>
                      <a:endParaRPr sz="10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38098" algn="ctr">
                      <a:solidFill>
                        <a:schemeClr val="accent1">
                          <a:lumMod val="75000"/>
                        </a:schemeClr>
                      </a:solidFill>
                    </a:lnL>
                    <a:lnR w="12699" algn="ctr">
                      <a:noFill/>
                    </a:lnR>
                    <a:lnT w="38098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2699" algn="ctr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lumMod val="95000"/>
            <a:alpha val="69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8481348" name="Рисунок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895" t="14689" r="38407" b="5537"/>
          <a:stretch/>
        </p:blipFill>
        <p:spPr bwMode="auto">
          <a:xfrm flipH="0" flipV="0">
            <a:off x="3347637" y="674343"/>
            <a:ext cx="3812189" cy="5639475"/>
          </a:xfrm>
          <a:prstGeom prst="rect">
            <a:avLst/>
          </a:prstGeom>
        </p:spPr>
      </p:pic>
      <p:sp>
        <p:nvSpPr>
          <p:cNvPr id="163254430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9135139" y="6313819"/>
            <a:ext cx="2743200" cy="365124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fld id="{28F8C955-43D8-B994-81DD-D4F4FA5FB3EC}" type="slidenum">
              <a:rPr lang="ru-RU" sz="1100">
                <a:solidFill>
                  <a:schemeClr val="tx1"/>
                </a:solidFill>
                <a:latin typeface="Tahoma"/>
                <a:ea typeface="Tahoma"/>
                <a:cs typeface="Tahoma"/>
              </a:rPr>
              <a:t/>
            </a:fld>
            <a:endParaRPr lang="ru-RU" sz="1100">
              <a:solidFill>
                <a:schemeClr val="tx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94423361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/>
        </p:blipFill>
        <p:spPr bwMode="auto">
          <a:xfrm flipH="0" flipV="0">
            <a:off x="277383" y="1146985"/>
            <a:ext cx="3620601" cy="3856404"/>
          </a:xfrm>
          <a:prstGeom prst="rect">
            <a:avLst/>
          </a:prstGeom>
          <a:noFill/>
          <a:ln w="6349">
            <a:noFill/>
            <a:prstDash val="solid"/>
          </a:ln>
          <a:effectLst/>
        </p:spPr>
      </p:pic>
      <p:cxnSp>
        <p:nvCxnSpPr>
          <p:cNvPr id="1024417191" name="Прямая со стрелкой 19"/>
          <p:cNvCxnSpPr>
            <a:cxnSpLocks/>
          </p:cNvCxnSpPr>
          <p:nvPr/>
        </p:nvCxnSpPr>
        <p:spPr bwMode="auto">
          <a:xfrm>
            <a:off x="2296714" y="2923170"/>
            <a:ext cx="3089374" cy="881298"/>
          </a:xfrm>
          <a:prstGeom prst="straightConnector1">
            <a:avLst/>
          </a:prstGeom>
          <a:ln w="9525">
            <a:solidFill>
              <a:schemeClr val="bg2">
                <a:lumMod val="50000"/>
                <a:alpha val="78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0761930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212086" y="123154"/>
            <a:ext cx="6184410" cy="3912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0" i="0" u="none" strike="noStrike" cap="all" spc="148">
                <a:solidFill>
                  <a:schemeClr val="bg1"/>
                </a:solidFill>
                <a:latin typeface="Arial"/>
                <a:ea typeface="Arial"/>
                <a:cs typeface="Arial"/>
              </a:rPr>
              <a:t>Факторы конкурентоспособности</a:t>
            </a:r>
            <a:r>
              <a:rPr lang="ru-RU" sz="2800" b="0" i="0" u="none" strike="noStrike" cap="all" spc="148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endParaRPr/>
          </a:p>
        </p:txBody>
      </p:sp>
      <p:graphicFrame>
        <p:nvGraphicFramePr>
          <p:cNvPr id="1604818314" name=""/>
          <p:cNvGraphicFramePr>
            <a:graphicFrameLocks xmlns:a="http://schemas.openxmlformats.org/drawingml/2006/main"/>
          </p:cNvGraphicFramePr>
          <p:nvPr/>
        </p:nvGraphicFramePr>
        <p:xfrm>
          <a:off x="7382858" y="1103421"/>
          <a:ext cx="4627955" cy="4520793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4551755"/>
              </a:tblGrid>
              <a:tr h="5262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350" b="1" i="0" u="none" strike="noStrike" cap="none" spc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</a:rPr>
                        <a:t>Второй город по численности в Приморском крае </a:t>
                      </a:r>
                      <a:endParaRPr sz="1350" b="1" i="0" u="none" strike="noStrike" cap="none" spc="0">
                        <a:solidFill>
                          <a:schemeClr val="dk1"/>
                        </a:solidFill>
                        <a:latin typeface="Tahoma"/>
                        <a:cs typeface="Tahoma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u="none" strike="noStrike" cap="none" spc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</a:rPr>
                        <a:t>население – 205,5 тыс. чел.</a:t>
                      </a:r>
                      <a:endParaRPr sz="1200" b="0">
                        <a:latin typeface="Tahoma"/>
                        <a:cs typeface="Tahoma"/>
                      </a:endParaRPr>
                    </a:p>
                  </a:txBody>
                  <a:tcPr>
                    <a:lnL w="76199" algn="ctr">
                      <a:solidFill>
                        <a:schemeClr val="bg1"/>
                      </a:solidFill>
                    </a:lnL>
                    <a:lnR w="76199" algn="ctr">
                      <a:solidFill>
                        <a:schemeClr val="bg1"/>
                      </a:solidFill>
                    </a:lnR>
                    <a:lnT w="76199" algn="ctr">
                      <a:solidFill>
                        <a:schemeClr val="bg1"/>
                      </a:solidFill>
                    </a:lnT>
                    <a:lnB w="76199" algn="ctr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350" b="1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Расположен в зоне приграничного влияния</a:t>
                      </a:r>
                      <a:endParaRPr sz="1350" b="1">
                        <a:solidFill>
                          <a:schemeClr val="tx1"/>
                        </a:solidFill>
                        <a:latin typeface="Tahoma"/>
                        <a:cs typeface="Tahoma"/>
                      </a:endParaRPr>
                    </a:p>
                  </a:txBody>
                  <a:tcPr>
                    <a:lnL w="76199" algn="ctr">
                      <a:solidFill>
                        <a:schemeClr val="bg1"/>
                      </a:solidFill>
                    </a:lnL>
                    <a:lnR w="76199" algn="ctr">
                      <a:solidFill>
                        <a:schemeClr val="bg1"/>
                      </a:solidFill>
                    </a:lnR>
                    <a:lnT w="76199" algn="ctr">
                      <a:solidFill>
                        <a:schemeClr val="bg1"/>
                      </a:solidFill>
                    </a:lnT>
                    <a:lnB w="76199" algn="ctr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5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350" b="1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Логистический потенциал  </a:t>
                      </a:r>
                      <a:endParaRPr sz="1350"/>
                    </a:p>
                    <a:p>
                      <a:pPr algn="ctr">
                        <a:defRPr/>
                      </a:pPr>
                      <a:r>
                        <a:rPr lang="ru-RU" sz="1350" b="1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в радиусе 200 км.</a:t>
                      </a:r>
                      <a:endParaRPr sz="1350"/>
                    </a:p>
                    <a:p>
                      <a:pPr algn="ctr">
                        <a:defRPr/>
                      </a:pP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9 морских портов</a:t>
                      </a:r>
                      <a:endParaRPr sz="1200"/>
                    </a:p>
                    <a:p>
                      <a:pPr algn="ctr">
                        <a:defRPr/>
                      </a:pP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7 пограничных переходов (КНР, КНДР) из них </a:t>
                      </a:r>
                      <a:endParaRPr sz="1200"/>
                    </a:p>
                    <a:p>
                      <a:pPr algn="ctr">
                        <a:defRPr/>
                      </a:pP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2 жд, 5 авто</a:t>
                      </a:r>
                      <a:endParaRPr sz="1200"/>
                    </a:p>
                    <a:p>
                      <a:pPr algn="ctr">
                        <a:defRPr/>
                      </a:pP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международный аэропорт</a:t>
                      </a:r>
                      <a:endParaRPr sz="1200"/>
                    </a:p>
                  </a:txBody>
                  <a:tcPr>
                    <a:lnL w="76199" algn="ctr">
                      <a:solidFill>
                        <a:schemeClr val="bg1"/>
                      </a:solidFill>
                    </a:lnL>
                    <a:lnR w="76199" algn="ctr">
                      <a:solidFill>
                        <a:schemeClr val="bg1"/>
                      </a:solidFill>
                    </a:lnR>
                    <a:lnT w="76199" algn="ctr">
                      <a:solidFill>
                        <a:schemeClr val="bg1"/>
                      </a:solidFill>
                    </a:lnT>
                    <a:lnB w="76199" algn="ctr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3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b="1">
                          <a:latin typeface="Tahoma"/>
                          <a:ea typeface="Tahoma"/>
                          <a:cs typeface="Tahoma"/>
                        </a:rPr>
                        <a:t>Устойчивый рост численности населения </a:t>
                      </a:r>
                      <a:endParaRPr b="1">
                        <a:latin typeface="Tahoma"/>
                        <a:ea typeface="Tahoma"/>
                        <a:cs typeface="Tahoma"/>
                      </a:endParaRPr>
                    </a:p>
                    <a:p>
                      <a:pPr algn="ctr">
                        <a:defRPr/>
                      </a:pPr>
                      <a:r>
                        <a:rPr sz="1200" b="0">
                          <a:latin typeface="Tahoma"/>
                          <a:ea typeface="Tahoma"/>
                          <a:cs typeface="Tahoma"/>
                        </a:rPr>
                        <a:t>обеспечен миграционным приростом </a:t>
                      </a:r>
                      <a:endParaRPr sz="1200" b="0">
                        <a:latin typeface="Tahoma"/>
                        <a:cs typeface="Tahoma"/>
                      </a:endParaRPr>
                    </a:p>
                  </a:txBody>
                  <a:tcPr>
                    <a:lnL w="76199" algn="ctr">
                      <a:solidFill>
                        <a:schemeClr val="bg1"/>
                      </a:solidFill>
                    </a:lnL>
                    <a:lnR w="76199" algn="ctr">
                      <a:solidFill>
                        <a:schemeClr val="bg1"/>
                      </a:solidFill>
                    </a:lnR>
                    <a:lnT w="76199" algn="ctr">
                      <a:solidFill>
                        <a:schemeClr val="bg1"/>
                      </a:solidFill>
                    </a:lnT>
                    <a:lnB w="76199" algn="ctr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839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350" b="1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Город предпринимателей</a:t>
                      </a:r>
                      <a:endParaRPr sz="1350"/>
                    </a:p>
                    <a:p>
                      <a:pPr algn="ctr">
                        <a:defRPr/>
                      </a:pP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МСП занимают 68% в обороте организаций округа</a:t>
                      </a:r>
                      <a:endParaRPr sz="1200"/>
                    </a:p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9" algn="ctr">
                      <a:solidFill>
                        <a:schemeClr val="bg1"/>
                      </a:solidFill>
                    </a:lnL>
                    <a:lnR w="76199" algn="ctr">
                      <a:solidFill>
                        <a:schemeClr val="bg1"/>
                      </a:solidFill>
                    </a:lnR>
                    <a:lnT w="76199" algn="ctr">
                      <a:solidFill>
                        <a:schemeClr val="bg1"/>
                      </a:solidFill>
                    </a:lnT>
                    <a:lnB w="76199" algn="ctr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42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b="1">
                          <a:latin typeface="Tahoma"/>
                          <a:ea typeface="Tahoma"/>
                          <a:cs typeface="Tahoma"/>
                        </a:rPr>
                        <a:t>Высокая доля трудоспособного населения</a:t>
                      </a:r>
                      <a:endParaRPr b="1">
                        <a:latin typeface="Tahoma"/>
                        <a:ea typeface="Tahoma"/>
                        <a:cs typeface="Tahoma"/>
                      </a:endParaRPr>
                    </a:p>
                    <a:p>
                      <a:pPr algn="ctr">
                        <a:defRPr/>
                      </a:pPr>
                      <a:r>
                        <a:rPr sz="1200">
                          <a:latin typeface="Tahoma"/>
                          <a:ea typeface="Tahoma"/>
                          <a:cs typeface="Tahoma"/>
                        </a:rPr>
                        <a:t>62,4%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>
                    <a:lnL w="76199" algn="ctr">
                      <a:solidFill>
                        <a:schemeClr val="bg1"/>
                      </a:solidFill>
                    </a:lnL>
                    <a:lnR w="76199" algn="ctr">
                      <a:solidFill>
                        <a:schemeClr val="bg1"/>
                      </a:solidFill>
                    </a:lnR>
                    <a:lnT w="76199" algn="ctr">
                      <a:solidFill>
                        <a:schemeClr val="bg1"/>
                      </a:solidFill>
                    </a:lnT>
                    <a:lnB w="76199" algn="ctr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839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b="1">
                          <a:latin typeface="Tahoma"/>
                          <a:ea typeface="Tahoma"/>
                          <a:cs typeface="Tahoma"/>
                        </a:rPr>
                        <a:t>Повышенная инвестиционная активность</a:t>
                      </a:r>
                      <a:endParaRPr b="1">
                        <a:latin typeface="Tahoma"/>
                        <a:cs typeface="Tahoma"/>
                      </a:endParaRPr>
                    </a:p>
                  </a:txBody>
                  <a:tcPr>
                    <a:lnL w="76199" algn="ctr">
                      <a:solidFill>
                        <a:schemeClr val="bg1"/>
                      </a:solidFill>
                    </a:lnL>
                    <a:lnR w="76199" algn="ctr">
                      <a:solidFill>
                        <a:schemeClr val="bg1"/>
                      </a:solidFill>
                    </a:lnR>
                    <a:lnT w="76199" algn="ctr">
                      <a:solidFill>
                        <a:schemeClr val="bg1"/>
                      </a:solidFill>
                    </a:lnT>
                    <a:lnB w="76199" algn="ctr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0026644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A4A59D5A-DBD2-D7BA-CFCF-2B28E38F856C}" type="slidenum">
              <a:rPr lang="ru-RU"/>
              <a:t/>
            </a:fld>
            <a:endParaRPr lang="ru-RU"/>
          </a:p>
        </p:txBody>
      </p:sp>
      <p:pic>
        <p:nvPicPr>
          <p:cNvPr id="42555527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5196" y="1191294"/>
            <a:ext cx="5492155" cy="4679719"/>
          </a:xfrm>
          <a:prstGeom prst="rect">
            <a:avLst/>
          </a:prstGeom>
        </p:spPr>
      </p:pic>
      <p:sp>
        <p:nvSpPr>
          <p:cNvPr id="922683231" name="TextBox 10"/>
          <p:cNvSpPr txBox="1">
            <a:spLocks noChangeArrowheads="1"/>
          </p:cNvSpPr>
          <p:nvPr/>
        </p:nvSpPr>
        <p:spPr bwMode="auto">
          <a:xfrm flipH="0" flipV="0">
            <a:off x="5094504" y="1191294"/>
            <a:ext cx="6819111" cy="7172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13999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0070C0"/>
                </a:solidFill>
                <a:latin typeface="Tahoma"/>
                <a:ea typeface="Tahoma"/>
                <a:cs typeface="Tahoma"/>
              </a:rPr>
              <a:t>Территория Уссурийского городского округа относится к свободному порту Владивосток </a:t>
            </a:r>
            <a:r>
              <a:rPr lang="ru-RU" sz="120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– </a:t>
            </a:r>
            <a:endParaRPr sz="1200">
              <a:solidFill>
                <a:srgbClr val="0070C0"/>
              </a:solidFill>
            </a:endParaRPr>
          </a:p>
          <a:p>
            <a:pPr algn="ctr">
              <a:lnSpc>
                <a:spcPct val="113999"/>
              </a:lnSpc>
              <a:spcBef>
                <a:spcPts val="0"/>
              </a:spcBef>
              <a:buFontTx/>
              <a:buNone/>
              <a:defRPr/>
            </a:pPr>
            <a:r>
              <a:rPr lang="ru-RU" sz="12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это территория, на которой инвесторы пользуются особыми режимами таможенного, налогового и административного регулирования.</a:t>
            </a:r>
            <a:endParaRPr sz="1200"/>
          </a:p>
        </p:txBody>
      </p:sp>
      <p:sp>
        <p:nvSpPr>
          <p:cNvPr id="2010795302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64376" y="228740"/>
            <a:ext cx="4930128" cy="7079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5000" lnSpcReduction="1000"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sz="2000">
                <a:solidFill>
                  <a:schemeClr val="bg1"/>
                </a:solidFill>
              </a:rPr>
              <a:t>СВОБОДНЫЙ ПОРТ </a:t>
            </a:r>
            <a:r>
              <a:rPr sz="2000">
                <a:solidFill>
                  <a:schemeClr val="bg1"/>
                </a:solidFill>
              </a:rPr>
              <a:t>ВЛАДИВОСТОК</a:t>
            </a:r>
            <a:br>
              <a:rPr sz="2000">
                <a:solidFill>
                  <a:schemeClr val="bg1"/>
                </a:solidFill>
              </a:rPr>
            </a:br>
            <a:r>
              <a:rPr sz="2000">
                <a:solidFill>
                  <a:schemeClr val="bg1"/>
                </a:solidFill>
              </a:rPr>
              <a:t>ТОР “МИХАЙЛОВСКИЙ”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1716633446" name="TextBox 10"/>
          <p:cNvSpPr txBox="1">
            <a:spLocks noChangeArrowheads="1"/>
          </p:cNvSpPr>
          <p:nvPr/>
        </p:nvSpPr>
        <p:spPr bwMode="auto">
          <a:xfrm flipH="0" flipV="0">
            <a:off x="5377425" y="2186529"/>
            <a:ext cx="6459643" cy="640440"/>
          </a:xfrm>
          <a:prstGeom prst="rect">
            <a:avLst/>
          </a:prstGeom>
          <a:noFill/>
          <a:ln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5pPr>
            <a:lvl6pPr marL="2514598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ru-RU" sz="1200" b="1">
                <a:solidFill>
                  <a:srgbClr val="0070C0"/>
                </a:solidFill>
                <a:latin typeface="Tahoma"/>
                <a:ea typeface="Tahoma"/>
                <a:cs typeface="Tahoma"/>
              </a:rPr>
              <a:t>Часть территорий Уссурийского городского округа относится к ТОР «Михайловский» </a:t>
            </a:r>
            <a:r>
              <a:rPr lang="ru-RU" sz="120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–  </a:t>
            </a:r>
            <a:r>
              <a:rPr lang="ru-RU" sz="12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это территория, </a:t>
            </a:r>
            <a:r>
              <a:rPr sz="1200" b="0" i="0" u="none">
                <a:solidFill>
                  <a:srgbClr val="333333"/>
                </a:solidFill>
                <a:latin typeface="Tahoma"/>
                <a:ea typeface="Arial"/>
                <a:cs typeface="Tahoma"/>
              </a:rPr>
              <a:t>где установлен особый правовой режим с целью осуществлен</a:t>
            </a:r>
            <a:r>
              <a:rPr sz="1200" b="0" i="0" u="none">
                <a:solidFill>
                  <a:srgbClr val="333333"/>
                </a:solidFill>
                <a:latin typeface="Tahoma"/>
                <a:ea typeface="Arial"/>
                <a:cs typeface="Tahoma"/>
              </a:rPr>
              <a:t>и</a:t>
            </a:r>
            <a:r>
              <a:rPr sz="1200" b="0" i="0" u="none">
                <a:solidFill>
                  <a:srgbClr val="333333"/>
                </a:solidFill>
                <a:latin typeface="Tahoma"/>
                <a:ea typeface="Arial"/>
                <a:cs typeface="Tahoma"/>
              </a:rPr>
              <a:t>я предпринимательской и иных видов деятельности</a:t>
            </a:r>
            <a:endParaRPr sz="1200"/>
          </a:p>
        </p:txBody>
      </p:sp>
      <p:graphicFrame>
        <p:nvGraphicFramePr>
          <p:cNvPr id="122851902" name=""/>
          <p:cNvGraphicFramePr>
            <a:graphicFrameLocks xmlns:a="http://schemas.openxmlformats.org/drawingml/2006/main"/>
          </p:cNvGraphicFramePr>
          <p:nvPr/>
        </p:nvGraphicFramePr>
        <p:xfrm>
          <a:off x="5603763" y="3329678"/>
          <a:ext cx="6464726" cy="182879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{69CF1AB2-1976-4502-BF36-3FF5EA218861}</a:tableStyleId>
              </a:tblPr>
              <a:tblGrid>
                <a:gridCol w="2196708"/>
                <a:gridCol w="1318024"/>
                <a:gridCol w="1054419"/>
                <a:gridCol w="1895572"/>
              </a:tblGrid>
              <a:tr h="490019">
                <a:tc>
                  <a:txBody>
                    <a:bodyPr/>
                    <a:p>
                      <a:pPr algn="ctr">
                        <a:defRPr/>
                      </a:pPr>
                      <a:endParaRPr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defRPr/>
                      </a:pPr>
                      <a:r>
                        <a:rPr>
                          <a:solidFill>
                            <a:srgbClr val="0070C0"/>
                          </a:solidFill>
                        </a:rPr>
                        <a:t>СПВ*</a:t>
                      </a:r>
                      <a:endParaRPr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solidFill>
                            <a:srgbClr val="0070C0"/>
                          </a:solidFill>
                        </a:rPr>
                        <a:t>ТОР «Михайловский»*</a:t>
                      </a:r>
                      <a:endParaRPr sz="140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  <a:tr h="432370"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      </a:t>
                      </a: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Резиденты, ед.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127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 (130</a:t>
                      </a:r>
                      <a:r>
                        <a:rPr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 проектов</a:t>
                      </a: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)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43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(</a:t>
                      </a:r>
                      <a:r>
                        <a:rPr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введено)</a:t>
                      </a:r>
                      <a:endParaRPr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2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  <a:tr h="432370"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     </a:t>
                      </a:r>
                      <a:r>
                        <a:rPr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Инвестиции, млрд. 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        руб.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44,1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(по соглашениям)</a:t>
                      </a:r>
                      <a:endParaRPr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7,3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(вложено)</a:t>
                      </a:r>
                      <a:endParaRPr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8,7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lang="ru-RU" sz="800" b="0" i="0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(по соглашениям)</a:t>
                      </a:r>
                      <a:endParaRPr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  <a:tr h="374720">
                <a:tc>
                  <a:txBody>
                    <a:bodyPr/>
                    <a:p>
                      <a:pPr defTabSz="326577">
                        <a:defRPr/>
                      </a:pPr>
                      <a:r>
                        <a:rPr/>
                        <a:t>      </a:t>
                      </a:r>
                      <a:r>
                        <a:rPr lang="ru-RU" sz="1200" b="0" i="0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Раб. места, ед.</a:t>
                      </a:r>
                      <a:endParaRPr sz="1200"/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7845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(по соглашениям)</a:t>
                      </a:r>
                      <a:endParaRPr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2839 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(создано)</a:t>
                      </a:r>
                      <a:endParaRPr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680</a:t>
                      </a:r>
                      <a:endParaRPr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lang="ru-RU" sz="800" b="0" i="0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/>
                          <a:ea typeface="Arial Black"/>
                          <a:cs typeface="Arial Black"/>
                        </a:rPr>
                        <a:t>(по соглашениям)</a:t>
                      </a:r>
                      <a:endParaRPr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0830559" name="Рисунок 312"/>
          <p:cNvPicPr>
            <a:picLocks noChangeAspect="1"/>
          </p:cNvPicPr>
          <p:nvPr/>
        </p:nvPicPr>
        <p:blipFill>
          <a:blip r:embed="rId3">
            <a:duotone>
              <a:srgbClr val="7F7F7F">
                <a:shade val="45000"/>
                <a:satMod val="135000"/>
              </a:srgbClr>
              <a:prstClr val="white"/>
            </a:duotone>
          </a:blip>
          <a:stretch/>
        </p:blipFill>
        <p:spPr bwMode="auto">
          <a:xfrm>
            <a:off x="5273687" y="3880896"/>
            <a:ext cx="313665" cy="3175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22227569" name="Рисунок 314"/>
          <p:cNvPicPr>
            <a:picLocks noChangeAspect="1"/>
          </p:cNvPicPr>
          <p:nvPr/>
        </p:nvPicPr>
        <p:blipFill>
          <a:blip r:embed="rId4">
            <a:duotone>
              <a:srgbClr val="7F7F7F">
                <a:shade val="45000"/>
                <a:satMod val="135000"/>
              </a:srgbClr>
              <a:prstClr val="white"/>
            </a:duotone>
          </a:blip>
          <a:stretch/>
        </p:blipFill>
        <p:spPr bwMode="auto">
          <a:xfrm>
            <a:off x="5273687" y="4435362"/>
            <a:ext cx="313665" cy="3136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7268899" name="Рисунок 313"/>
          <p:cNvPicPr>
            <a:picLocks noChangeAspect="1"/>
          </p:cNvPicPr>
          <p:nvPr/>
        </p:nvPicPr>
        <p:blipFill>
          <a:blip r:embed="rId5">
            <a:duotone>
              <a:srgbClr val="7F7F7F">
                <a:shade val="45000"/>
                <a:satMod val="135000"/>
              </a:srgbClr>
              <a:prstClr val="white"/>
            </a:duotone>
          </a:blip>
          <a:stretch/>
        </p:blipFill>
        <p:spPr bwMode="auto">
          <a:xfrm>
            <a:off x="5290099" y="4844813"/>
            <a:ext cx="313665" cy="3136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99527201" name=""/>
          <p:cNvSpPr txBox="1"/>
          <p:nvPr/>
        </p:nvSpPr>
        <p:spPr bwMode="auto">
          <a:xfrm flipH="0" flipV="0">
            <a:off x="5290096" y="5360756"/>
            <a:ext cx="5379875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/>
              <a:t>*  по состоянию на 31.12.2023 года</a:t>
            </a:r>
            <a:endParaRPr sz="1100"/>
          </a:p>
          <a:p>
            <a:pPr>
              <a:defRPr/>
            </a:pPr>
            <a:endParaRPr sz="1100"/>
          </a:p>
        </p:txBody>
      </p:sp>
      <p:pic>
        <p:nvPicPr>
          <p:cNvPr id="204393882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4226879" y="5787836"/>
            <a:ext cx="980791" cy="980791"/>
          </a:xfrm>
          <a:prstGeom prst="rect">
            <a:avLst/>
          </a:prstGeom>
        </p:spPr>
      </p:pic>
      <p:sp>
        <p:nvSpPr>
          <p:cNvPr id="398159853" name=""/>
          <p:cNvSpPr/>
          <p:nvPr/>
        </p:nvSpPr>
        <p:spPr bwMode="auto">
          <a:xfrm flipH="0" flipV="0">
            <a:off x="4104281" y="5834989"/>
            <a:ext cx="2876361" cy="886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00000" marR="0" indent="0" algn="ctr">
              <a:defRPr/>
            </a:pP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</a:rPr>
              <a:t>Свободный порт Владивосток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48848178" name=""/>
          <p:cNvSpPr/>
          <p:nvPr/>
        </p:nvSpPr>
        <p:spPr bwMode="auto">
          <a:xfrm flipH="0" flipV="0">
            <a:off x="7422935" y="5834989"/>
            <a:ext cx="3244158" cy="886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marL="990000" marR="0" indent="0" algn="ctr">
              <a:defRPr/>
            </a:pP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</a:rPr>
              <a:t>Территория опережающего развития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53322682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540818" y="5840456"/>
            <a:ext cx="875552" cy="875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1282031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42209" y="166009"/>
            <a:ext cx="3735729" cy="4709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defRPr lang="en-US" sz="2800" spc="146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b="0">
                <a:solidFill>
                  <a:schemeClr val="bg1"/>
                </a:solidFill>
              </a:rPr>
              <a:t>ИСТОРИИ УСПЕХА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851957386" name="TextBox 1966732049"/>
          <p:cNvSpPr txBox="1"/>
          <p:nvPr/>
        </p:nvSpPr>
        <p:spPr bwMode="auto">
          <a:xfrm>
            <a:off x="457116" y="1011685"/>
            <a:ext cx="3179923" cy="3356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6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Производство</a:t>
            </a:r>
            <a:endParaRPr/>
          </a:p>
        </p:txBody>
      </p:sp>
      <p:sp>
        <p:nvSpPr>
          <p:cNvPr id="951842358" name="TextBox 1872305725"/>
          <p:cNvSpPr txBox="1"/>
          <p:nvPr/>
        </p:nvSpPr>
        <p:spPr bwMode="auto">
          <a:xfrm>
            <a:off x="4144871" y="1011685"/>
            <a:ext cx="3368830" cy="3356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6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Транспорт и логистика</a:t>
            </a:r>
            <a:endParaRPr/>
          </a:p>
        </p:txBody>
      </p:sp>
      <p:sp>
        <p:nvSpPr>
          <p:cNvPr id="533812062" name="TextBox 1057883246"/>
          <p:cNvSpPr txBox="1"/>
          <p:nvPr/>
        </p:nvSpPr>
        <p:spPr bwMode="auto">
          <a:xfrm>
            <a:off x="8148057" y="1011685"/>
            <a:ext cx="3496661" cy="3356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6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Строительство</a:t>
            </a:r>
            <a:endParaRPr/>
          </a:p>
        </p:txBody>
      </p:sp>
      <p:sp>
        <p:nvSpPr>
          <p:cNvPr id="1827289810" name=" 2057147032"/>
          <p:cNvSpPr/>
          <p:nvPr/>
        </p:nvSpPr>
        <p:spPr bwMode="auto">
          <a:xfrm>
            <a:off x="304561" y="1578111"/>
            <a:ext cx="3574458" cy="38103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 algn="ctr">
              <a:defRPr/>
            </a:pPr>
            <a:r>
              <a:rPr sz="14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Производство с</a:t>
            </a:r>
            <a:r>
              <a:rPr lang="ru-RU" sz="14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э</a:t>
            </a:r>
            <a:r>
              <a:rPr sz="14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ндвич-панелей </a:t>
            </a:r>
            <a:endParaRPr/>
          </a:p>
          <a:p>
            <a:pPr algn="ctr">
              <a:defRPr/>
            </a:pPr>
            <a:r>
              <a:rPr sz="14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в г. Уссурийск</a:t>
            </a: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endParaRPr sz="1200" b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Инвестор: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ООО «Примстройдом»</a:t>
            </a:r>
            <a:endParaRPr/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Объем инвестиций: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32,3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млн. рублей.</a:t>
            </a:r>
            <a:endParaRPr/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Создано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21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рабочее место.</a:t>
            </a:r>
            <a:endParaRPr b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Ввод в эксплуатацию –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июль 2022 года</a:t>
            </a:r>
            <a:endParaRPr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326965518" name="Рисунок 54520933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6269" y="2315786"/>
            <a:ext cx="3250409" cy="2055817"/>
          </a:xfrm>
          <a:prstGeom prst="rect">
            <a:avLst/>
          </a:prstGeom>
        </p:spPr>
      </p:pic>
      <p:sp>
        <p:nvSpPr>
          <p:cNvPr id="164910371" name="TextBox 699977755"/>
          <p:cNvSpPr txBox="1"/>
          <p:nvPr/>
        </p:nvSpPr>
        <p:spPr bwMode="auto">
          <a:xfrm>
            <a:off x="3995895" y="1578110"/>
            <a:ext cx="3793055" cy="38103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Создание новой компании по терминальной обработке сухих и рефрижераторных контейнеров</a:t>
            </a: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1800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Инвестор: </a:t>
            </a:r>
            <a:r>
              <a:rPr sz="12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ООО «Терминал Хлебная База»</a:t>
            </a:r>
            <a:endParaRPr/>
          </a:p>
          <a:p>
            <a:pPr marL="180000" algn="l"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Объем инвестиций: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264,9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млн. рублей.</a:t>
            </a:r>
            <a:endParaRPr sz="1200" b="0">
              <a:solidFill>
                <a:schemeClr val="tx1"/>
              </a:solidFill>
            </a:endParaRPr>
          </a:p>
          <a:p>
            <a:pPr marL="180000" algn="l"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Создано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64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рабочих места.</a:t>
            </a:r>
            <a:endParaRPr/>
          </a:p>
          <a:p>
            <a:pPr marL="180000" algn="l"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Ввод в эксплуатацию –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март 2023 года</a:t>
            </a:r>
            <a:endParaRPr sz="1200" b="1">
              <a:solidFill>
                <a:schemeClr val="tx1"/>
              </a:solidFill>
            </a:endParaRPr>
          </a:p>
        </p:txBody>
      </p:sp>
      <p:pic>
        <p:nvPicPr>
          <p:cNvPr id="1433962106" name="Рисунок 12989111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32008" y="2315787"/>
            <a:ext cx="3254859" cy="2100948"/>
          </a:xfrm>
          <a:prstGeom prst="rect">
            <a:avLst/>
          </a:prstGeom>
          <a:noFill/>
          <a:ln>
            <a:noFill/>
          </a:ln>
        </p:spPr>
      </p:pic>
      <p:sp>
        <p:nvSpPr>
          <p:cNvPr id="967398321" name="TextBox 507057396"/>
          <p:cNvSpPr txBox="1"/>
          <p:nvPr/>
        </p:nvSpPr>
        <p:spPr bwMode="auto">
          <a:xfrm>
            <a:off x="8040214" y="1578109"/>
            <a:ext cx="3908758" cy="3962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Строительство четырех многоквартирных жилых домов и административного здания с парковкой, г. Уссурийск</a:t>
            </a:r>
            <a:endParaRPr sz="13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3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400" b="0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1">
                <a:latin typeface="Arial"/>
                <a:ea typeface="Arial"/>
                <a:cs typeface="Arial"/>
              </a:rPr>
              <a:t> </a:t>
            </a:r>
            <a:r>
              <a:rPr sz="12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Инвестор</a:t>
            </a:r>
            <a:r>
              <a:rPr sz="1200" b="1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ООО СЗ «</a:t>
            </a:r>
            <a:r>
              <a:rPr sz="12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Высота</a:t>
            </a:r>
            <a:r>
              <a:rPr sz="1200" b="0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»</a:t>
            </a:r>
            <a:endParaRPr lang="ru-RU" sz="1200" b="1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Объем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инвестиций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2 206,9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млн. рублей.</a:t>
            </a:r>
            <a:endParaRPr sz="1200" b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Создано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20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рабочих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мест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  <a:endParaRPr/>
          </a:p>
          <a:p>
            <a:pPr algn="l">
              <a:defRPr/>
            </a:pP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Ввод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в 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эксплуатацию</a:t>
            </a:r>
            <a:r>
              <a:rPr sz="12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–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декабрь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2023 </a:t>
            </a:r>
            <a:r>
              <a:rPr sz="12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года</a:t>
            </a:r>
            <a:r>
              <a:rPr sz="1200" b="1">
                <a:solidFill>
                  <a:schemeClr val="tx1"/>
                </a:solidFill>
              </a:rPr>
              <a:t>-</a:t>
            </a:r>
            <a:endParaRPr/>
          </a:p>
          <a:p>
            <a:pPr algn="l">
              <a:defRPr/>
            </a:pPr>
            <a:r>
              <a:rPr sz="1200" b="1">
                <a:solidFill>
                  <a:schemeClr val="tx1"/>
                </a:solidFill>
              </a:rPr>
              <a:t>                                         </a:t>
            </a:r>
            <a:r>
              <a:rPr sz="1200" b="1">
                <a:solidFill>
                  <a:schemeClr val="tx1"/>
                </a:solidFill>
              </a:rPr>
              <a:t>январь</a:t>
            </a:r>
            <a:r>
              <a:rPr sz="1200" b="1">
                <a:solidFill>
                  <a:schemeClr val="tx1"/>
                </a:solidFill>
              </a:rPr>
              <a:t> 2024 </a:t>
            </a:r>
            <a:r>
              <a:rPr sz="1200" b="1">
                <a:solidFill>
                  <a:schemeClr val="tx1"/>
                </a:solidFill>
              </a:rPr>
              <a:t>года</a:t>
            </a:r>
            <a:endParaRPr sz="12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711175570" name="Рисунок 152264666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03086" y="2304943"/>
            <a:ext cx="3476367" cy="207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noFill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0975092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610598" y="6356349"/>
            <a:ext cx="2743200" cy="365123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7AC56719-3806-4041-6699-50EBA695E3AD}" type="slidenum">
              <a:rPr lang="ru-RU"/>
              <a:t/>
            </a:fld>
            <a:endParaRPr lang="ru-RU"/>
          </a:p>
        </p:txBody>
      </p:sp>
      <p:sp>
        <p:nvSpPr>
          <p:cNvPr id="767996217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64376" y="68417"/>
            <a:ext cx="6577535" cy="40823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2000">
                <a:solidFill>
                  <a:schemeClr val="bg1"/>
                </a:solidFill>
              </a:rPr>
              <a:t>ИНВЕСТИЦИОННЫЕ ПЛОЩАДКИ И ОБЪЕКТЫ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94618768" name="TextBox 466999580"/>
          <p:cNvSpPr txBox="1"/>
          <p:nvPr/>
        </p:nvSpPr>
        <p:spPr bwMode="auto">
          <a:xfrm flipH="0" flipV="0">
            <a:off x="860121" y="648749"/>
            <a:ext cx="3514695" cy="2713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12</a:t>
            </a:r>
            <a:endParaRPr sz="7200" b="1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r>
              <a:rPr sz="2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земельных участков общей площадью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endParaRPr/>
          </a:p>
          <a:p>
            <a:pPr algn="ctr">
              <a:defRPr/>
            </a:pPr>
            <a:r>
              <a: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477 га</a:t>
            </a:r>
            <a:endParaRPr sz="48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224924486" name="Прямая соединительная линия 2"/>
          <p:cNvCxnSpPr>
            <a:cxnSpLocks/>
          </p:cNvCxnSpPr>
          <p:nvPr/>
        </p:nvCxnSpPr>
        <p:spPr bwMode="auto">
          <a:xfrm>
            <a:off x="5059702" y="561318"/>
            <a:ext cx="0" cy="3524155"/>
          </a:xfrm>
          <a:prstGeom prst="line">
            <a:avLst/>
          </a:prstGeom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52384233" name="Таблица 1154744305"/>
          <p:cNvGraphicFramePr>
            <a:graphicFrameLocks xmlns:a="http://schemas.openxmlformats.org/drawingml/2006/main"/>
          </p:cNvGraphicFramePr>
          <p:nvPr/>
        </p:nvGraphicFramePr>
        <p:xfrm>
          <a:off x="5274144" y="568416"/>
          <a:ext cx="5850136" cy="37109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5850136"/>
              </a:tblGrid>
              <a:tr h="898728">
                <a:tc>
                  <a:txBody>
                    <a:bodyPr/>
                    <a:p>
                      <a:pPr>
                        <a:defRPr/>
                      </a:pPr>
                      <a:r>
                        <a:rPr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cs typeface="Tahoma"/>
                        </a:rPr>
                        <a:t>Площадки сельскохозяйственного назначения</a:t>
                      </a:r>
                      <a:endParaRPr/>
                    </a:p>
                    <a:p>
                      <a:pPr>
                        <a:defRPr/>
                      </a:pPr>
                      <a:endParaRPr>
                        <a:solidFill>
                          <a:schemeClr val="tx1"/>
                        </a:solidFill>
                      </a:endParaRPr>
                    </a:p>
                    <a:p>
                      <a:pPr>
                        <a:defRPr/>
                      </a:pPr>
                      <a:endParaRPr sz="600">
                        <a:solidFill>
                          <a:schemeClr val="tx1"/>
                        </a:solidFill>
                        <a:latin typeface="Tahoma"/>
                        <a:cs typeface="Tahoma"/>
                      </a:endParaRPr>
                    </a:p>
                    <a:p>
                      <a:pPr>
                        <a:defRPr/>
                      </a:pPr>
                      <a:endParaRPr sz="800"/>
                    </a:p>
                    <a:p>
                      <a:pPr>
                        <a:defRPr/>
                      </a:pPr>
                      <a:r>
                        <a:rPr sz="16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cs typeface="Tahoma"/>
                        </a:rPr>
                        <a:t>5 </a:t>
                      </a:r>
                      <a:r>
                        <a:rPr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cs typeface="Tahoma"/>
                        </a:rPr>
                        <a:t>земельных участков общей площадью </a:t>
                      </a:r>
                      <a:r>
                        <a:rPr sz="16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cs typeface="Tahoma"/>
                        </a:rPr>
                        <a:t>56 </a:t>
                      </a:r>
                      <a:r>
                        <a:rPr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cs typeface="Tahoma"/>
                        </a:rPr>
                        <a:t>га</a:t>
                      </a:r>
                      <a:endParaRPr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cs typeface="Tahoma"/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</a:tr>
              <a:tr h="1015023"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cs typeface="Tahoma"/>
                        </a:rPr>
                        <a:t>Площадки промышленного и коммунально - складского назначения</a:t>
                      </a:r>
                      <a:endParaRPr/>
                    </a:p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endParaRPr sz="900">
                        <a:latin typeface="Tahoma"/>
                        <a:cs typeface="Tahoma"/>
                      </a:endParaRPr>
                    </a:p>
                    <a:p>
                      <a:pPr>
                        <a:defRPr/>
                      </a:pPr>
                      <a:endParaRPr sz="14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cs typeface="Tahoma"/>
                      </a:endParaRPr>
                    </a:p>
                    <a:p>
                      <a:pPr>
                        <a:defRPr/>
                      </a:pPr>
                      <a:r>
                        <a:rPr lang="ru-RU" sz="16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3</a:t>
                      </a:r>
                      <a:r>
                        <a:rPr lang="ru-RU" sz="14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 земельных участка общей площадью </a:t>
                      </a:r>
                      <a:r>
                        <a:rPr lang="ru-RU" sz="16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415 </a:t>
                      </a:r>
                      <a:r>
                        <a:rPr lang="ru-RU" sz="14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га</a:t>
                      </a:r>
                      <a:endParaRPr lang="ru-RU" sz="1400" b="1" i="1" u="none" strike="noStrike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</a:tr>
              <a:tr h="88457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400" b="1" i="0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Площадки административных и торгово-офисных объектов</a:t>
                      </a:r>
                      <a:endParaRPr sz="1400"/>
                    </a:p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endParaRPr sz="500">
                        <a:latin typeface="Tahoma"/>
                        <a:cs typeface="Tahoma"/>
                      </a:endParaRPr>
                    </a:p>
                    <a:p>
                      <a:pPr>
                        <a:defRPr/>
                      </a:pPr>
                      <a:endParaRPr sz="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cs typeface="Tahoma"/>
                      </a:endParaRPr>
                    </a:p>
                    <a:p>
                      <a:pPr>
                        <a:defRPr/>
                      </a:pPr>
                      <a:r>
                        <a:rPr lang="ru-RU" sz="16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3 </a:t>
                      </a:r>
                      <a:r>
                        <a:rPr lang="ru-RU" sz="14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земельных участка общей площадью </a:t>
                      </a:r>
                      <a:r>
                        <a:rPr lang="ru-RU" sz="16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5,3</a:t>
                      </a:r>
                      <a:r>
                        <a:rPr lang="ru-RU" sz="14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 га</a:t>
                      </a:r>
                      <a:endParaRPr lang="ru-RU" sz="1400" b="1" i="1" u="none" strike="noStrike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</a:tr>
              <a:tr h="83503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400" b="1" i="0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Площадки транспортного обслуживания </a:t>
                      </a:r>
                      <a:endParaRPr sz="1400"/>
                    </a:p>
                    <a:p>
                      <a:pPr>
                        <a:defRPr/>
                      </a:pPr>
                      <a:endParaRPr sz="1800"/>
                    </a:p>
                    <a:p>
                      <a:pPr>
                        <a:defRPr/>
                      </a:pPr>
                      <a:endParaRPr sz="500">
                        <a:latin typeface="Tahoma"/>
                        <a:cs typeface="Tahoma"/>
                      </a:endParaRPr>
                    </a:p>
                    <a:p>
                      <a:pPr>
                        <a:defRPr/>
                      </a:pPr>
                      <a:r>
                        <a:rPr lang="ru-RU" sz="16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1 </a:t>
                      </a:r>
                      <a:r>
                        <a:rPr lang="ru-RU" sz="14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земельный участок общей площадью </a:t>
                      </a:r>
                      <a:r>
                        <a:rPr lang="ru-RU" sz="16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0,2 </a:t>
                      </a:r>
                      <a:r>
                        <a:rPr lang="ru-RU" sz="1400" b="1" i="1" u="none" strike="noStrike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га</a:t>
                      </a:r>
                      <a:endParaRPr sz="14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cs typeface="Tahoma"/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23243551" name=""/>
          <p:cNvSpPr/>
          <p:nvPr/>
        </p:nvSpPr>
        <p:spPr bwMode="auto">
          <a:xfrm flipH="0" flipV="0">
            <a:off x="339913" y="4715408"/>
            <a:ext cx="3611955" cy="1556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/>
              <a:t>        </a:t>
            </a:r>
            <a:endParaRPr/>
          </a:p>
        </p:txBody>
      </p:sp>
      <p:pic>
        <p:nvPicPr>
          <p:cNvPr id="704590630" name="Рисунок 18" descr="http://qrcoder.ru/code/?https%3A%2F%2Finvest.adm-ussuriisk.ru%2Fputevoditel-investora%2Fs-chego-nachat%2Fperechen-investitsionnykh-ploshchadok-i-svobodnykh-zemelnykh-uchastkov%2F&amp;4&amp;0"/>
          <p:cNvPicPr/>
          <p:nvPr/>
        </p:nvPicPr>
        <p:blipFill>
          <a:blip r:embed="rId2"/>
          <a:stretch/>
        </p:blipFill>
        <p:spPr bwMode="auto">
          <a:xfrm flipH="0" flipV="0">
            <a:off x="545869" y="5092908"/>
            <a:ext cx="927248" cy="801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36134336" name="TextBox 771260995"/>
          <p:cNvSpPr txBox="1"/>
          <p:nvPr/>
        </p:nvSpPr>
        <p:spPr bwMode="auto">
          <a:xfrm flipH="0" flipV="0">
            <a:off x="1473118" y="5128188"/>
            <a:ext cx="2405545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Перечень и описание инвестиционных площадок Уссурийского городского округа</a:t>
            </a:r>
            <a:endParaRPr sz="1300"/>
          </a:p>
        </p:txBody>
      </p:sp>
      <p:sp>
        <p:nvSpPr>
          <p:cNvPr id="1056467636" name=""/>
          <p:cNvSpPr/>
          <p:nvPr/>
        </p:nvSpPr>
        <p:spPr bwMode="auto">
          <a:xfrm flipH="0" flipV="0">
            <a:off x="4278827" y="4715408"/>
            <a:ext cx="3611954" cy="1556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/>
              <a:t>        </a:t>
            </a:r>
            <a:endParaRPr/>
          </a:p>
        </p:txBody>
      </p:sp>
      <p:sp>
        <p:nvSpPr>
          <p:cNvPr id="584187972" name=""/>
          <p:cNvSpPr/>
          <p:nvPr/>
        </p:nvSpPr>
        <p:spPr bwMode="auto">
          <a:xfrm flipH="0" flipV="0">
            <a:off x="8101438" y="4710888"/>
            <a:ext cx="3611954" cy="1556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/>
              <a:t>        </a:t>
            </a:r>
            <a:endParaRPr/>
          </a:p>
        </p:txBody>
      </p:sp>
      <p:pic>
        <p:nvPicPr>
          <p:cNvPr id="1206282843" name="Рисунок 149642705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368710" y="5118073"/>
            <a:ext cx="857823" cy="750732"/>
          </a:xfrm>
          <a:prstGeom prst="rect">
            <a:avLst/>
          </a:prstGeom>
        </p:spPr>
      </p:pic>
      <p:sp>
        <p:nvSpPr>
          <p:cNvPr id="332846866" name="TextBox 1204294310"/>
          <p:cNvSpPr txBox="1"/>
          <p:nvPr/>
        </p:nvSpPr>
        <p:spPr bwMode="auto">
          <a:xfrm flipH="0" flipV="0">
            <a:off x="5226534" y="5150360"/>
            <a:ext cx="2698431" cy="686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Перечень объектов для предоставления субъектам МСП</a:t>
            </a:r>
            <a:endParaRPr sz="1300" b="1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r>
              <a: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Уссурийского городского округа</a:t>
            </a:r>
            <a:endParaRPr sz="1300" b="1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113954261" name="Рисунок 16" descr="http://qrcoder.ru/code/?https%3A%2F%2Finvest.primorsky.ru%2Fru%2Fplaces%2F&amp;4&amp;0"/>
          <p:cNvPicPr/>
          <p:nvPr/>
        </p:nvPicPr>
        <p:blipFill>
          <a:blip r:embed="rId4"/>
          <a:stretch/>
        </p:blipFill>
        <p:spPr bwMode="auto">
          <a:xfrm flipH="0" flipV="0">
            <a:off x="8148591" y="4989554"/>
            <a:ext cx="1200663" cy="10229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379474770" name="TextBox 771260995"/>
          <p:cNvSpPr txBox="1"/>
          <p:nvPr/>
        </p:nvSpPr>
        <p:spPr bwMode="auto">
          <a:xfrm flipH="0" flipV="0">
            <a:off x="9302101" y="5145840"/>
            <a:ext cx="2328593" cy="686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Перечень инвестиционных площадок </a:t>
            </a:r>
            <a:endParaRPr sz="1300" b="1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r>
              <a: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Приморского края</a:t>
            </a:r>
            <a:endParaRPr/>
          </a:p>
        </p:txBody>
      </p:sp>
      <p:graphicFrame>
        <p:nvGraphicFramePr>
          <p:cNvPr id="906096398" name=""/>
          <p:cNvGraphicFramePr>
            <a:graphicFrameLocks xmlns:a="http://schemas.openxmlformats.org/drawingml/2006/main"/>
          </p:cNvGraphicFramePr>
          <p:nvPr/>
        </p:nvGraphicFramePr>
        <p:xfrm>
          <a:off x="5446910" y="846555"/>
          <a:ext cx="1216980" cy="37337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289620"/>
                <a:gridCol w="289620"/>
                <a:gridCol w="289620"/>
                <a:gridCol w="289620"/>
                <a:gridCol w="289620"/>
              </a:tblGrid>
              <a:tr h="360120"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6349" algn="ctr">
                      <a:solidFill>
                        <a:srgbClr val="FFFFFF"/>
                      </a:solidFill>
                    </a:lnL>
                    <a:lnR w="76199" algn="ctr">
                      <a:solidFill>
                        <a:srgbClr val="FFFFFF"/>
                      </a:solidFill>
                    </a:lnR>
                    <a:lnT w="6349" algn="ctr">
                      <a:solidFill>
                        <a:srgbClr val="FFFFFF"/>
                      </a:solidFill>
                    </a:lnT>
                    <a:lnB w="6349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9" algn="ctr">
                      <a:solidFill>
                        <a:srgbClr val="FFFFFF"/>
                      </a:solidFill>
                    </a:lnL>
                    <a:lnR w="76199" algn="ctr">
                      <a:solidFill>
                        <a:srgbClr val="FFFFFF"/>
                      </a:solidFill>
                    </a:lnR>
                    <a:lnT w="6349" algn="ctr">
                      <a:solidFill>
                        <a:srgbClr val="FFFFFF"/>
                      </a:solidFill>
                    </a:lnT>
                    <a:lnB w="6349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9" algn="ctr">
                      <a:solidFill>
                        <a:srgbClr val="FFFFFF"/>
                      </a:solidFill>
                    </a:lnL>
                    <a:lnR w="76199" algn="ctr">
                      <a:solidFill>
                        <a:srgbClr val="FFFFFF"/>
                      </a:solidFill>
                    </a:lnR>
                    <a:lnT w="6349" algn="ctr">
                      <a:solidFill>
                        <a:srgbClr val="FFFFFF"/>
                      </a:solidFill>
                    </a:lnT>
                    <a:lnB w="6349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9" algn="ctr">
                      <a:solidFill>
                        <a:srgbClr val="FFFFFF"/>
                      </a:solidFill>
                    </a:lnL>
                    <a:lnR w="76199" algn="ctr">
                      <a:solidFill>
                        <a:srgbClr val="FFFFFF"/>
                      </a:solidFill>
                    </a:lnR>
                    <a:lnT w="6349" algn="ctr">
                      <a:solidFill>
                        <a:srgbClr val="FFFFFF"/>
                      </a:solidFill>
                    </a:lnT>
                    <a:lnB w="6349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9" algn="ctr">
                      <a:solidFill>
                        <a:srgbClr val="FFFFFF"/>
                      </a:solidFill>
                    </a:lnL>
                    <a:lnR w="6349" algn="ctr">
                      <a:solidFill>
                        <a:srgbClr val="FFFFFF"/>
                      </a:solidFill>
                    </a:lnR>
                    <a:lnT w="6349" algn="ctr">
                      <a:solidFill>
                        <a:srgbClr val="FFFFFF"/>
                      </a:solidFill>
                    </a:lnT>
                    <a:lnB w="6349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80448725" name=""/>
          <p:cNvGraphicFramePr>
            <a:graphicFrameLocks xmlns:a="http://schemas.openxmlformats.org/drawingml/2006/main"/>
          </p:cNvGraphicFramePr>
          <p:nvPr/>
        </p:nvGraphicFramePr>
        <p:xfrm>
          <a:off x="5456866" y="1882690"/>
          <a:ext cx="910133" cy="36646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289620"/>
                <a:gridCol w="289620"/>
                <a:gridCol w="289619"/>
              </a:tblGrid>
              <a:tr h="360120"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6348" algn="ctr">
                      <a:solidFill>
                        <a:srgbClr val="FFFFFF"/>
                      </a:solidFill>
                    </a:lnL>
                    <a:lnR w="76198" algn="ctr">
                      <a:solidFill>
                        <a:srgbClr val="FFFFFF"/>
                      </a:solidFill>
                    </a:lnR>
                    <a:lnT w="6348" algn="ctr">
                      <a:solidFill>
                        <a:srgbClr val="FFFFFF"/>
                      </a:solidFill>
                    </a:lnT>
                    <a:lnB w="6348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8" algn="ctr">
                      <a:solidFill>
                        <a:srgbClr val="FFFFFF"/>
                      </a:solidFill>
                    </a:lnL>
                    <a:lnR w="76198" algn="ctr">
                      <a:solidFill>
                        <a:srgbClr val="FFFFFF"/>
                      </a:solidFill>
                    </a:lnR>
                    <a:lnT w="6348" algn="ctr">
                      <a:solidFill>
                        <a:srgbClr val="FFFFFF"/>
                      </a:solidFill>
                    </a:lnT>
                    <a:lnB w="6348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8" algn="ctr">
                      <a:solidFill>
                        <a:srgbClr val="FFFFFF"/>
                      </a:solidFill>
                    </a:lnL>
                    <a:lnR w="76198" algn="ctr">
                      <a:solidFill>
                        <a:srgbClr val="FFFFFF"/>
                      </a:solidFill>
                    </a:lnR>
                    <a:lnT w="6348" algn="ctr">
                      <a:solidFill>
                        <a:srgbClr val="FFFFFF"/>
                      </a:solidFill>
                    </a:lnT>
                    <a:lnB w="6348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4016505" name=""/>
          <p:cNvGraphicFramePr>
            <a:graphicFrameLocks xmlns:a="http://schemas.openxmlformats.org/drawingml/2006/main"/>
          </p:cNvGraphicFramePr>
          <p:nvPr/>
        </p:nvGraphicFramePr>
        <p:xfrm>
          <a:off x="5446910" y="2931005"/>
          <a:ext cx="910132" cy="36646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289620"/>
                <a:gridCol w="289620"/>
                <a:gridCol w="289618"/>
              </a:tblGrid>
              <a:tr h="360120"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6348" algn="ctr">
                      <a:solidFill>
                        <a:srgbClr val="FFFFFF"/>
                      </a:solidFill>
                    </a:lnL>
                    <a:lnR w="76198" algn="ctr">
                      <a:solidFill>
                        <a:srgbClr val="FFFFFF"/>
                      </a:solidFill>
                    </a:lnR>
                    <a:lnT w="6348" algn="ctr">
                      <a:solidFill>
                        <a:srgbClr val="FFFFFF"/>
                      </a:solidFill>
                    </a:lnT>
                    <a:lnB w="6348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8" algn="ctr">
                      <a:solidFill>
                        <a:srgbClr val="FFFFFF"/>
                      </a:solidFill>
                    </a:lnL>
                    <a:lnR w="76198" algn="ctr">
                      <a:solidFill>
                        <a:srgbClr val="FFFFFF"/>
                      </a:solidFill>
                    </a:lnR>
                    <a:lnT w="6348" algn="ctr">
                      <a:solidFill>
                        <a:srgbClr val="FFFFFF"/>
                      </a:solidFill>
                    </a:lnT>
                    <a:lnB w="6348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76198" algn="ctr">
                      <a:solidFill>
                        <a:srgbClr val="FFFFFF"/>
                      </a:solidFill>
                    </a:lnL>
                    <a:lnR w="76198" algn="ctr">
                      <a:solidFill>
                        <a:srgbClr val="FFFFFF"/>
                      </a:solidFill>
                    </a:lnR>
                    <a:lnT w="6348" algn="ctr">
                      <a:solidFill>
                        <a:srgbClr val="FFFFFF"/>
                      </a:solidFill>
                    </a:lnT>
                    <a:lnB w="6348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4713974" name=""/>
          <p:cNvGraphicFramePr>
            <a:graphicFrameLocks xmlns:a="http://schemas.openxmlformats.org/drawingml/2006/main"/>
          </p:cNvGraphicFramePr>
          <p:nvPr/>
        </p:nvGraphicFramePr>
        <p:xfrm>
          <a:off x="5456866" y="3836352"/>
          <a:ext cx="910132" cy="36646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289620"/>
              </a:tblGrid>
              <a:tr h="360120"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6348" algn="ctr">
                      <a:solidFill>
                        <a:srgbClr val="FFFFFF"/>
                      </a:solidFill>
                    </a:lnL>
                    <a:lnR w="76198" algn="ctr">
                      <a:solidFill>
                        <a:srgbClr val="FFFFFF"/>
                      </a:solidFill>
                    </a:lnR>
                    <a:lnT w="6348" algn="ctr">
                      <a:solidFill>
                        <a:srgbClr val="FFFFFF"/>
                      </a:solidFill>
                    </a:lnT>
                    <a:lnB w="6348" algn="ctr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0859654" name="Скругленный прямоугольник 25"/>
          <p:cNvSpPr/>
          <p:nvPr/>
        </p:nvSpPr>
        <p:spPr bwMode="auto">
          <a:xfrm flipH="0" flipV="0">
            <a:off x="401081" y="638230"/>
            <a:ext cx="3373156" cy="1393854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541336" algn="ctr">
              <a:defRPr/>
            </a:pPr>
            <a:r>
              <a:rPr lang="ru-RU" sz="1100" b="1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Водоснабжение</a:t>
            </a: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 </a:t>
            </a:r>
            <a:endParaRPr/>
          </a:p>
          <a:p>
            <a:pPr marL="541336" algn="ctr"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руб./куб.м (без НДС)</a:t>
            </a:r>
            <a:endParaRPr/>
          </a:p>
          <a:p>
            <a:pPr marL="541336" algn="ctr">
              <a:spcAft>
                <a:spcPts val="0"/>
              </a:spcAft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с 01 января 2024 года -  36,56</a:t>
            </a: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541335" algn="ctr">
              <a:spcAft>
                <a:spcPts val="0"/>
              </a:spcAft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С 01 июля 2024 года - 42,04 </a:t>
            </a:r>
            <a:endParaRPr/>
          </a:p>
          <a:p>
            <a:pPr marL="541336" algn="ctr">
              <a:defRPr/>
            </a:pPr>
            <a:r>
              <a:rPr lang="ru-RU" sz="1100" b="1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Водоотведение</a:t>
            </a: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 </a:t>
            </a:r>
            <a:endParaRPr/>
          </a:p>
          <a:p>
            <a:pPr marL="541336" algn="ctr"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руб./куб.м  (без НДС) </a:t>
            </a:r>
            <a:endParaRPr/>
          </a:p>
          <a:p>
            <a:pPr marL="541336" algn="ctr"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с 01 января 2024 года – 33,36</a:t>
            </a: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541335" algn="ctr">
              <a:defRPr/>
            </a:pPr>
            <a:r>
              <a:rPr lang="ru-RU" sz="1100" b="0" i="0" u="none" strike="noStrike" cap="none" spc="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с 01 июля 2024 года</a:t>
            </a:r>
            <a:r>
              <a:rPr lang="ru-RU" sz="1100" b="1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 - </a:t>
            </a:r>
            <a:r>
              <a:rPr lang="ru-RU" sz="1100" b="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43,37</a:t>
            </a:r>
            <a:endParaRPr lang="ru-RU" sz="1100" b="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algn="ctr">
              <a:defRPr/>
            </a:pPr>
            <a:endParaRPr lang="ru-RU" sz="1100" b="1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073655497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2974" y="1036200"/>
            <a:ext cx="744455" cy="597915"/>
          </a:xfrm>
          <a:prstGeom prst="rect">
            <a:avLst/>
          </a:prstGeom>
        </p:spPr>
      </p:pic>
      <p:sp>
        <p:nvSpPr>
          <p:cNvPr id="1985541692" name="Скругленный прямоугольник 27"/>
          <p:cNvSpPr/>
          <p:nvPr/>
        </p:nvSpPr>
        <p:spPr bwMode="auto">
          <a:xfrm flipH="0" flipV="0">
            <a:off x="3820230" y="638230"/>
            <a:ext cx="3631943" cy="1374597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355599" algn="ctr">
              <a:defRPr/>
            </a:pP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719136" algn="ctr">
              <a:defRPr/>
            </a:pPr>
            <a:r>
              <a:rPr lang="ru-RU" sz="1100" b="1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Теплоснабжение</a:t>
            </a: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719136" algn="ctr"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руб./Гкал (без НДС) </a:t>
            </a:r>
            <a:endParaRPr/>
          </a:p>
          <a:p>
            <a:pPr marL="719136" algn="ctr"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с 01 января 2024 года – 2373,68</a:t>
            </a: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719136" algn="ctr"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с 01 июля 2024 года - 2468,63</a:t>
            </a:r>
            <a:endParaRPr/>
          </a:p>
          <a:p>
            <a:pPr algn="ctr">
              <a:defRPr/>
            </a:pPr>
            <a:endParaRPr lang="ru-RU" sz="1100" b="1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algn="ctr">
              <a:defRPr/>
            </a:pPr>
            <a:endParaRPr lang="ru-RU" sz="1100" b="1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404774167" name="Рисунок 2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866999" y="1185399"/>
            <a:ext cx="1020790" cy="525042"/>
          </a:xfrm>
          <a:prstGeom prst="rect">
            <a:avLst/>
          </a:prstGeom>
        </p:spPr>
      </p:pic>
      <p:sp>
        <p:nvSpPr>
          <p:cNvPr id="295598342" name="Скругленный прямоугольник 29"/>
          <p:cNvSpPr/>
          <p:nvPr/>
        </p:nvSpPr>
        <p:spPr bwMode="auto">
          <a:xfrm flipH="0" flipV="0">
            <a:off x="7589796" y="657488"/>
            <a:ext cx="4323098" cy="1374597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355599" algn="ctr">
              <a:defRPr/>
            </a:pP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449262" algn="ctr">
              <a:defRPr/>
            </a:pPr>
            <a:r>
              <a:rPr lang="ru-RU" sz="1100" b="1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Электроснабжение</a:t>
            </a:r>
            <a:endParaRPr lang="ru-RU" sz="1100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marL="449262" algn="ctr">
              <a:defRPr/>
            </a:pPr>
            <a:r>
              <a:rPr lang="ru-RU" sz="1100"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Tahoma"/>
              </a:rPr>
              <a:t>Конечные цены на электроэнергию и мощность дифференцируются в зависимости от выбранной организацией ценовой категории электроэнергии, величины максимальной мощности и уровня напряжения </a:t>
            </a:r>
            <a:endParaRPr/>
          </a:p>
          <a:p>
            <a:pPr algn="ctr">
              <a:defRPr/>
            </a:pPr>
            <a:endParaRPr lang="ru-RU" sz="1100" b="1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  <a:p>
            <a:pPr algn="ctr">
              <a:defRPr/>
            </a:pPr>
            <a:endParaRPr lang="ru-RU" sz="1100" b="1">
              <a:solidFill>
                <a:prstClr val="black">
                  <a:lumMod val="75000"/>
                  <a:lumOff val="25000"/>
                </a:prst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310765311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48792" y="1025596"/>
            <a:ext cx="599760" cy="684843"/>
          </a:xfrm>
          <a:prstGeom prst="rect">
            <a:avLst/>
          </a:prstGeom>
        </p:spPr>
      </p:pic>
      <p:graphicFrame>
        <p:nvGraphicFramePr>
          <p:cNvPr id="795061019" name="Таблица 12"/>
          <p:cNvGraphicFramePr>
            <a:graphicFrameLocks xmlns:a="http://schemas.openxmlformats.org/drawingml/2006/main"/>
          </p:cNvGraphicFramePr>
          <p:nvPr/>
        </p:nvGraphicFramePr>
        <p:xfrm>
          <a:off x="389343" y="2112736"/>
          <a:ext cx="11515990" cy="387770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{D7AC3CCA-C797-4891-BE02-D94E43425B78}</a:tableStyleId>
              </a:tblPr>
              <a:tblGrid>
                <a:gridCol w="3838663"/>
                <a:gridCol w="2713631"/>
                <a:gridCol w="2618462"/>
                <a:gridCol w="307383"/>
                <a:gridCol w="2037845"/>
              </a:tblGrid>
              <a:tr h="404639">
                <a:tc gridSpan="5"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Тарифы на подключение к централизованным системам холодного водоснабжения и водоотведения муниципального унитарного предприятия «Уссурийск-Водоканал» Уссурийского городского округа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474088">
                <a:tc gridSpan="2">
                  <a:txBody>
                    <a:bodyPr/>
                    <a:p>
                      <a:pPr>
                        <a:defRPr/>
                      </a:pP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Подключение (ТП) к централизованной системе холодного водоснабжения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Подключение (ТП) к централизованной системе водоотведения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285875">
                <a:tc gridSpan="2">
                  <a:txBody>
                    <a:bodyPr/>
                    <a:p>
                      <a:pPr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Ставка тарифа за подключаемую (ТП) нагрузку, руб./куб. м в час (без учета НДС)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1934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3108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504979">
                <a:tc gridSpan="2">
                  <a:txBody>
                    <a:bodyPr/>
                    <a:p>
                      <a:pPr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Ставка тарифа за расстояние от точки подключения (ТП) к объектам заявителя до централизованных систем, руб./м (без учета НДС)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6825,05 - 17266,36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11649,75 - 13731,33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51491">
                <a:tc gridSpan="5">
                  <a:txBody>
                    <a:bodyPr/>
                    <a:p>
                      <a:pPr marL="541336" indent="0" algn="ctr">
                        <a:defRPr/>
                      </a:pPr>
                      <a:r>
                        <a:rPr lang="ru-RU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 Плата за подключение заявителей Уссурийского городского округа к системам теплоснабжения Акционерного общества «Уссурийское предприятие тепловых сетей»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51491">
                <a:tc>
                  <a:txBody>
                    <a:bodyPr/>
                    <a:p>
                      <a:pPr>
                        <a:defRPr/>
                      </a:pP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gridSpan="4">
                  <a:txBody>
                    <a:bodyPr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Плата за подключение объектов заявителей в расчете на единицу мощности подключаемой тепловой нагрузки, в том числе</a:t>
                      </a:r>
                      <a:r>
                        <a:rPr lang="en-US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: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12079">
                <a:tc gridSpan="4">
                  <a:txBody>
                    <a:bodyPr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Расходы на проведение мероприятий по подключению объектов заявителей, тыс.руб./Гкал/час (без учета НДС)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144,748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</a:tr>
              <a:tr h="404639">
                <a:tc gridSpan="5">
                  <a:txBody>
                    <a:bodyPr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Расходы на создание (реконструкцию) тепловых сетей (за исключением создания (реконструкции) тепловых пунктов) от существующих тепловых сетей или источников тепловой энергии до точек подключения объектов заявителей, тыс.руб./Гкал/час (без НДС), в том числе: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45749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Подземная прокладка, в т.ч.: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канальная прокладка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Ф 50-250 мм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17332,855</a:t>
                      </a:r>
                      <a:endParaRPr/>
                    </a:p>
                  </a:txBody>
                  <a:tcPr anchor="ctr">
                    <a:lnL w="12699" algn="ctr">
                      <a:noFill/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</a:tbl>
          </a:graphicData>
        </a:graphic>
      </p:graphicFrame>
      <p:pic>
        <p:nvPicPr>
          <p:cNvPr id="18952505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flipH="0" flipV="0">
            <a:off x="5250142" y="5828699"/>
            <a:ext cx="634482" cy="52764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85414250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164376" y="68416"/>
            <a:ext cx="5665721" cy="50254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>
              <a:defRPr lang="en-US" sz="2800" spc="147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600">
                <a:solidFill>
                  <a:schemeClr val="bg1"/>
                </a:solidFill>
              </a:rPr>
              <a:t>ТАРИФЫ НА КОММУНАЛЬНЫЕ УСЛУГИ ХОЗЯЙСТВУЮЩИХ СУБЪЕКТОВ</a:t>
            </a:r>
            <a:endParaRPr sz="2000">
              <a:solidFill>
                <a:schemeClr val="bg1"/>
              </a:solidFill>
            </a:endParaRPr>
          </a:p>
        </p:txBody>
      </p:sp>
      <p:pic>
        <p:nvPicPr>
          <p:cNvPr id="113713625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510230" y="5762720"/>
            <a:ext cx="1349379" cy="513513"/>
          </a:xfrm>
          <a:prstGeom prst="rect">
            <a:avLst/>
          </a:prstGeom>
        </p:spPr>
      </p:pic>
      <p:pic>
        <p:nvPicPr>
          <p:cNvPr id="1515450593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641988" y="5738997"/>
            <a:ext cx="868241" cy="799911"/>
          </a:xfrm>
          <a:prstGeom prst="rect">
            <a:avLst/>
          </a:prstGeom>
        </p:spPr>
      </p:pic>
      <p:sp>
        <p:nvSpPr>
          <p:cNvPr id="381246607" name="Номер слайда 4"/>
          <p:cNvSpPr>
            <a:spLocks noGrp="1"/>
          </p:cNvSpPr>
          <p:nvPr>
            <p:ph type="sldNum" sz="quarter" idx="22"/>
          </p:nvPr>
        </p:nvSpPr>
        <p:spPr bwMode="auto">
          <a:xfrm>
            <a:off x="11353795" y="6356349"/>
            <a:ext cx="653141" cy="365123"/>
          </a:xfrm>
        </p:spPr>
        <p:txBody>
          <a:bodyPr rtlCol="0"/>
          <a:lstStyle>
            <a:lvl1pPr>
              <a:defRPr sz="900"/>
            </a:lvl1pPr>
          </a:lstStyle>
          <a:p>
            <a:pPr>
              <a:defRPr/>
            </a:pPr>
            <a:fld id="{A1DA7E29-306A-5C74-5FCF-36E6D0F59F48}" type="slidenum">
              <a:rPr lang="ru-RU"/>
              <a:t/>
            </a:fld>
            <a:endParaRPr lang="ru-RU"/>
          </a:p>
        </p:txBody>
      </p:sp>
      <p:pic>
        <p:nvPicPr>
          <p:cNvPr id="56469495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7695444" y="5762720"/>
            <a:ext cx="825301" cy="825301"/>
          </a:xfrm>
          <a:prstGeom prst="rect">
            <a:avLst/>
          </a:prstGeom>
        </p:spPr>
      </p:pic>
      <p:sp>
        <p:nvSpPr>
          <p:cNvPr id="1204233439" name=""/>
          <p:cNvSpPr txBox="1"/>
          <p:nvPr/>
        </p:nvSpPr>
        <p:spPr bwMode="auto">
          <a:xfrm flipH="0" flipV="0">
            <a:off x="8520747" y="5946591"/>
            <a:ext cx="2641769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АО «Уссурийск-Электросеть»</a:t>
            </a:r>
            <a:endParaRPr sz="13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тел. 8(4234) 32-07-38</a:t>
            </a:r>
            <a:endParaRPr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005836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4377394" y="5762720"/>
            <a:ext cx="872746" cy="872746"/>
          </a:xfrm>
          <a:prstGeom prst="rect">
            <a:avLst/>
          </a:prstGeom>
        </p:spPr>
      </p:pic>
      <p:sp>
        <p:nvSpPr>
          <p:cNvPr id="1734502132" name=""/>
          <p:cNvSpPr txBox="1"/>
          <p:nvPr/>
        </p:nvSpPr>
        <p:spPr bwMode="auto">
          <a:xfrm flipH="0" flipV="0">
            <a:off x="1463994" y="6270926"/>
            <a:ext cx="1724949" cy="2594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тел. 8(4234) 32-10-33</a:t>
            </a:r>
            <a:endParaRPr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4449707" name=""/>
          <p:cNvSpPr txBox="1"/>
          <p:nvPr/>
        </p:nvSpPr>
        <p:spPr bwMode="auto">
          <a:xfrm flipH="0" flipV="0">
            <a:off x="5157666" y="6409189"/>
            <a:ext cx="1725309" cy="2594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тел. 8(4234) 32-10-33</a:t>
            </a:r>
            <a:endParaRPr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alpha val="67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070568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 flipH="0" flipV="0">
            <a:off x="9578685" y="6405680"/>
            <a:ext cx="2513392" cy="365122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fld id="{7A0A4BBC-0ED5-6C02-1CF0-383E663E6BEF}" type="slidenum">
              <a:rPr lang="ru-RU" sz="11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Tahoma"/>
                <a:cs typeface="Tahoma"/>
              </a:rPr>
              <a:t/>
            </a:fld>
            <a:endParaRPr lang="ru-RU" sz="1100">
              <a:solidFill>
                <a:schemeClr val="tx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454719538" name="TextBox 25"/>
          <p:cNvSpPr txBox="1"/>
          <p:nvPr/>
        </p:nvSpPr>
        <p:spPr bwMode="auto">
          <a:xfrm>
            <a:off x="444859" y="4673315"/>
            <a:ext cx="11183553" cy="3356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latin typeface="Tahoma"/>
                <a:cs typeface="Tahoma"/>
              </a:rPr>
              <a:t>Институты развития</a:t>
            </a:r>
            <a:endParaRPr sz="1600"/>
          </a:p>
        </p:txBody>
      </p:sp>
      <p:sp>
        <p:nvSpPr>
          <p:cNvPr id="1531118510" name="TextBox 26"/>
          <p:cNvSpPr txBox="1"/>
          <p:nvPr/>
        </p:nvSpPr>
        <p:spPr bwMode="auto">
          <a:xfrm>
            <a:off x="212086" y="885727"/>
            <a:ext cx="11472388" cy="3356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latin typeface="Tahoma"/>
                <a:cs typeface="Tahoma"/>
              </a:rPr>
              <a:t>Меры поддержки</a:t>
            </a:r>
            <a:endParaRPr sz="1600" b="1"/>
          </a:p>
        </p:txBody>
      </p:sp>
      <p:pic>
        <p:nvPicPr>
          <p:cNvPr id="85647888" name="Рисунок 36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70869" y="5171605"/>
            <a:ext cx="1803683" cy="619696"/>
          </a:xfrm>
          <a:prstGeom prst="rect">
            <a:avLst/>
          </a:prstGeom>
        </p:spPr>
      </p:pic>
      <p:pic>
        <p:nvPicPr>
          <p:cNvPr id="488803633" name="Рисунок 4">
            <a:hlinkClick r:id="rId4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7015815" y="5058086"/>
            <a:ext cx="1398850" cy="709610"/>
          </a:xfrm>
          <a:prstGeom prst="rect">
            <a:avLst/>
          </a:prstGeom>
        </p:spPr>
      </p:pic>
      <p:sp>
        <p:nvSpPr>
          <p:cNvPr id="941084196" name="Прямоугольник: скругленные углы 2143036289"/>
          <p:cNvSpPr/>
          <p:nvPr/>
        </p:nvSpPr>
        <p:spPr bwMode="auto">
          <a:xfrm flipH="0" flipV="0">
            <a:off x="487848" y="1308471"/>
            <a:ext cx="3488106" cy="3317689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Финансовая поддержка</a:t>
            </a:r>
            <a:endParaRPr b="1"/>
          </a:p>
          <a:p>
            <a:pPr algn="ctr">
              <a:defRPr/>
            </a:pPr>
            <a:endParaRPr sz="8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217792" indent="-217792" algn="l">
              <a:buFont typeface="Wingdings"/>
              <a:buChar char="Ø"/>
              <a:defRPr/>
            </a:pPr>
            <a:r>
              <a: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Субсидии:</a:t>
            </a:r>
            <a:endParaRPr b="1"/>
          </a:p>
          <a:p>
            <a:pPr marL="206776" indent="-206776" algn="l">
              <a:buFont typeface="Arial"/>
              <a:buChar char="•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на компенсацию расходов</a:t>
            </a:r>
            <a:endParaRPr/>
          </a:p>
          <a:p>
            <a:pPr marL="206776" indent="-206776" algn="l">
              <a:buFont typeface="Arial"/>
              <a:buChar char="•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на возмещение части затрат</a:t>
            </a:r>
            <a:endParaRPr/>
          </a:p>
          <a:p>
            <a:pPr marL="206776" indent="-206776" algn="l">
              <a:buFont typeface="Arial"/>
              <a:buChar char="•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на развитие производства</a:t>
            </a:r>
            <a:endParaRPr/>
          </a:p>
          <a:p>
            <a:pPr marL="206776" indent="-206776" algn="l">
              <a:buFont typeface="Arial"/>
              <a:buChar char="•"/>
              <a:defRPr/>
            </a:pPr>
            <a:endParaRPr sz="5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239820" indent="-239820" algn="l">
              <a:buFont typeface="Wingdings"/>
              <a:buChar char="Ø"/>
              <a:defRPr/>
            </a:pPr>
            <a:r>
              <a: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Налоговые льготы:</a:t>
            </a:r>
            <a:endParaRPr b="1"/>
          </a:p>
          <a:p>
            <a:pPr marL="195763" indent="-195763" algn="l">
              <a:buFont typeface="Arial"/>
              <a:buChar char="•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для резидентов СПВ и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резидентов ТОР:</a:t>
            </a:r>
            <a:endParaRPr/>
          </a:p>
          <a:p>
            <a:pPr algn="l"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   - по налогу на имущество</a:t>
            </a:r>
            <a:endParaRPr/>
          </a:p>
          <a:p>
            <a:pPr algn="l"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   - по налогу на прибыль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l"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   - по земельному налогу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4" indent="-195764" algn="l">
              <a:buFont typeface="Arial"/>
              <a:buChar char="•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для приоритетных инвестиционных проектов: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l"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   - инвестиционный налоговый вычет по налогу 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l"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     на прибыль  </a:t>
            </a:r>
            <a:endParaRPr/>
          </a:p>
          <a:p>
            <a:pPr marL="195763" indent="-195763" algn="l">
              <a:buFont typeface="Arial"/>
              <a:buChar char="•"/>
              <a:defRPr/>
            </a:pPr>
            <a:endParaRPr sz="5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r>
              <a: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Льготные займы</a:t>
            </a:r>
            <a:endParaRPr b="1"/>
          </a:p>
          <a:p>
            <a:pPr marL="195763" indent="-195763" algn="l">
              <a:buFont typeface="Wingdings"/>
              <a:buChar char="Ø"/>
              <a:defRPr/>
            </a:pPr>
            <a:endParaRPr sz="5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r>
              <a: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Государственные гарантии</a:t>
            </a:r>
            <a:endParaRPr b="1"/>
          </a:p>
        </p:txBody>
      </p:sp>
      <p:sp>
        <p:nvSpPr>
          <p:cNvPr id="1239402846" name="Прямоугольник: скругленные углы 1916456087"/>
          <p:cNvSpPr/>
          <p:nvPr/>
        </p:nvSpPr>
        <p:spPr bwMode="auto">
          <a:xfrm flipH="0" flipV="0">
            <a:off x="4464015" y="1308472"/>
            <a:ext cx="3465793" cy="331769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Информационно-консультационная</a:t>
            </a: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поддержка</a:t>
            </a:r>
            <a:endParaRPr sz="1200" b="1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l">
              <a:defRPr/>
            </a:pP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Получение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разрешительной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документации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endParaRPr sz="5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Поиск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и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предоставление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земельных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участков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в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целях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размещения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строительных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объектов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endParaRPr sz="5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Содействие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в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получении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мер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государственной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поддержки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endParaRPr sz="5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95763" indent="-195763" algn="l">
              <a:buFont typeface="Wingdings"/>
              <a:buChar char="Ø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Взаимодействие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с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ресурсоснабжающими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организациями</a:t>
            </a:r>
            <a:endParaRPr sz="10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2114821" name="Прямоугольник: скругленные углы 1169877030"/>
          <p:cNvSpPr/>
          <p:nvPr/>
        </p:nvSpPr>
        <p:spPr bwMode="auto">
          <a:xfrm flipH="0" flipV="0">
            <a:off x="8505994" y="1308472"/>
            <a:ext cx="3161335" cy="331769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90196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Имущественная поддержка</a:t>
            </a:r>
            <a:endParaRPr b="1"/>
          </a:p>
          <a:p>
            <a:pPr algn="l">
              <a:defRPr/>
            </a:pPr>
            <a:endParaRPr sz="8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217792" indent="-217792" algn="l">
              <a:buFont typeface="Wingdings"/>
              <a:buChar char="Ø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Предоставление земельных участков без проведения торгов</a:t>
            </a:r>
            <a:endParaRPr/>
          </a:p>
          <a:p>
            <a:pPr algn="l">
              <a:defRPr/>
            </a:pPr>
            <a:endParaRPr sz="50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217792" indent="-217792" algn="l">
              <a:buFont typeface="Wingdings"/>
              <a:buChar char="Ø"/>
              <a:defRPr/>
            </a:pPr>
            <a:r>
              <a:rPr sz="10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Льготы по аренде имущества</a:t>
            </a:r>
            <a:endParaRPr/>
          </a:p>
        </p:txBody>
      </p:sp>
      <p:pic>
        <p:nvPicPr>
          <p:cNvPr id="1450794545" name="Рисунок 106376578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956736" y="1352508"/>
            <a:ext cx="566395" cy="424796"/>
          </a:xfrm>
          <a:prstGeom prst="rect">
            <a:avLst/>
          </a:prstGeom>
        </p:spPr>
      </p:pic>
      <p:pic>
        <p:nvPicPr>
          <p:cNvPr id="1754012536" name="Рисунок 115744703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824607" y="1352508"/>
            <a:ext cx="673585" cy="505188"/>
          </a:xfrm>
          <a:prstGeom prst="rect">
            <a:avLst/>
          </a:prstGeom>
        </p:spPr>
      </p:pic>
      <p:cxnSp>
        <p:nvCxnSpPr>
          <p:cNvPr id="1325730049" name="Прямая соединительная линия 1"/>
          <p:cNvCxnSpPr>
            <a:cxnSpLocks/>
          </p:cNvCxnSpPr>
          <p:nvPr/>
        </p:nvCxnSpPr>
        <p:spPr bwMode="auto">
          <a:xfrm flipH="0" flipV="0">
            <a:off x="444858" y="2170886"/>
            <a:ext cx="3488106" cy="0"/>
          </a:xfrm>
          <a:prstGeom prst="line">
            <a:avLst/>
          </a:prstGeom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601939" name="Прямая соединительная линия 2"/>
          <p:cNvCxnSpPr>
            <a:cxnSpLocks/>
          </p:cNvCxnSpPr>
          <p:nvPr/>
        </p:nvCxnSpPr>
        <p:spPr bwMode="auto">
          <a:xfrm>
            <a:off x="4550056" y="2170886"/>
            <a:ext cx="3379753" cy="360"/>
          </a:xfrm>
          <a:prstGeom prst="line">
            <a:avLst/>
          </a:prstGeom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118170" name="Прямая соединительная линия 3"/>
          <p:cNvCxnSpPr>
            <a:cxnSpLocks/>
          </p:cNvCxnSpPr>
          <p:nvPr/>
        </p:nvCxnSpPr>
        <p:spPr bwMode="auto">
          <a:xfrm>
            <a:off x="8467076" y="2171246"/>
            <a:ext cx="3161335" cy="0"/>
          </a:xfrm>
          <a:prstGeom prst="line">
            <a:avLst/>
          </a:prstGeom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691845" name="Рисунок 92032231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3975956" y="5171605"/>
            <a:ext cx="1703251" cy="732619"/>
          </a:xfrm>
          <a:prstGeom prst="rect">
            <a:avLst/>
          </a:prstGeom>
        </p:spPr>
      </p:pic>
      <p:pic>
        <p:nvPicPr>
          <p:cNvPr id="257508200" name="Рисунок 189579860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3975956" y="5966863"/>
            <a:ext cx="1703251" cy="621379"/>
          </a:xfrm>
          <a:prstGeom prst="rect">
            <a:avLst/>
          </a:prstGeom>
        </p:spPr>
      </p:pic>
      <p:sp>
        <p:nvSpPr>
          <p:cNvPr id="225412403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212087" y="123155"/>
            <a:ext cx="6184410" cy="7079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5000" lnSpcReduction="1000"/>
          </a:bodyPr>
          <a:lstStyle>
            <a:lvl1pPr>
              <a:defRPr lang="en-US" sz="2800" spc="148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0" i="0" u="none" strike="noStrike" cap="all" spc="148">
                <a:solidFill>
                  <a:schemeClr val="bg1"/>
                </a:solidFill>
                <a:latin typeface="Arial"/>
                <a:ea typeface="Arial"/>
                <a:cs typeface="Arial"/>
              </a:rPr>
              <a:t>МЕРЫ ПОДДЕРЖКИ ИНВЕСТИЦИОННОЙ ДЕЯТЕЛЬНОСТИ И ИНСТИТУТЫ РАЗВИТИЯ</a:t>
            </a:r>
            <a:r>
              <a:rPr lang="ru-RU" sz="2800" b="0" i="0" u="none" strike="noStrike" cap="all" spc="148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endParaRPr/>
          </a:p>
        </p:txBody>
      </p:sp>
      <p:pic>
        <p:nvPicPr>
          <p:cNvPr id="739151316" name="object 6"/>
          <p:cNvPicPr/>
          <p:nvPr/>
        </p:nvPicPr>
        <p:blipFill>
          <a:blip r:embed="rId10"/>
          <a:stretch/>
        </p:blipFill>
        <p:spPr bwMode="auto">
          <a:xfrm flipH="0" flipV="0">
            <a:off x="9799112" y="1389005"/>
            <a:ext cx="453980" cy="521118"/>
          </a:xfrm>
          <a:prstGeom prst="rect">
            <a:avLst/>
          </a:prstGeom>
          <a:ln w="0">
            <a:noFill/>
          </a:ln>
        </p:spPr>
      </p:pic>
      <p:pic>
        <p:nvPicPr>
          <p:cNvPr id="1858892373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1070055" y="5826464"/>
            <a:ext cx="1509103" cy="845097"/>
          </a:xfrm>
          <a:prstGeom prst="rect">
            <a:avLst/>
          </a:prstGeom>
        </p:spPr>
      </p:pic>
      <p:pic>
        <p:nvPicPr>
          <p:cNvPr id="2026657712" name="Рисунок 35069207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05689" y="5130084"/>
            <a:ext cx="764318" cy="654859"/>
          </a:xfrm>
          <a:prstGeom prst="rect">
            <a:avLst/>
          </a:prstGeom>
        </p:spPr>
      </p:pic>
      <p:pic>
        <p:nvPicPr>
          <p:cNvPr id="1726874432" name="Рисунок 821140961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05689" y="5891658"/>
            <a:ext cx="764318" cy="752617"/>
          </a:xfrm>
          <a:prstGeom prst="rect">
            <a:avLst/>
          </a:prstGeom>
        </p:spPr>
      </p:pic>
      <p:pic>
        <p:nvPicPr>
          <p:cNvPr id="2042957958" name="Рисунок 1994774251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3140419" y="5150789"/>
            <a:ext cx="710355" cy="661323"/>
          </a:xfrm>
          <a:prstGeom prst="rect">
            <a:avLst/>
          </a:prstGeom>
        </p:spPr>
      </p:pic>
      <p:pic>
        <p:nvPicPr>
          <p:cNvPr id="807760782" name="Рисунок 1194566142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flipH="0" flipV="0">
            <a:off x="3140419" y="5918941"/>
            <a:ext cx="740771" cy="752617"/>
          </a:xfrm>
          <a:prstGeom prst="rect">
            <a:avLst/>
          </a:prstGeom>
        </p:spPr>
      </p:pic>
      <p:pic>
        <p:nvPicPr>
          <p:cNvPr id="245794525" name="Рисунок 1004024890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6080266" y="5150789"/>
            <a:ext cx="747252" cy="661325"/>
          </a:xfrm>
          <a:prstGeom prst="rect">
            <a:avLst/>
          </a:prstGeom>
        </p:spPr>
      </p:pic>
      <p:pic>
        <p:nvPicPr>
          <p:cNvPr id="1727762559" name="Рисунок 1605459013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6036635" y="5966861"/>
            <a:ext cx="740051" cy="752617"/>
          </a:xfrm>
          <a:prstGeom prst="rect">
            <a:avLst/>
          </a:prstGeom>
        </p:spPr>
      </p:pic>
      <p:pic>
        <p:nvPicPr>
          <p:cNvPr id="1090544613" name="Рисунок 8">
            <a:hlinkClick r:id="rId18"/>
          </p:cNvPr>
          <p:cNvPicPr>
            <a:picLocks noChangeAspect="1"/>
          </p:cNvPicPr>
          <p:nvPr/>
        </p:nvPicPr>
        <p:blipFill>
          <a:blip r:embed="rId19"/>
          <a:srcRect l="2750" t="0" r="6441" b="0"/>
          <a:stretch/>
        </p:blipFill>
        <p:spPr bwMode="auto">
          <a:xfrm>
            <a:off x="7009035" y="6019288"/>
            <a:ext cx="1412407" cy="751513"/>
          </a:xfrm>
          <a:prstGeom prst="rect">
            <a:avLst/>
          </a:prstGeom>
        </p:spPr>
      </p:pic>
      <p:pic>
        <p:nvPicPr>
          <p:cNvPr id="601435445" name="Picture 6" descr="http://old.crpvl.ru/assets/images/foto/1/4.jpg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9578685" y="5094106"/>
            <a:ext cx="1414793" cy="647727"/>
          </a:xfrm>
          <a:prstGeom prst="rect">
            <a:avLst/>
          </a:prstGeom>
          <a:noFill/>
        </p:spPr>
      </p:pic>
      <p:pic>
        <p:nvPicPr>
          <p:cNvPr id="1358286977" name="Рисунок 199522014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8723344" y="5094106"/>
            <a:ext cx="697190" cy="654858"/>
          </a:xfrm>
          <a:prstGeom prst="rect">
            <a:avLst/>
          </a:prstGeom>
        </p:spPr>
      </p:pic>
      <p:pic>
        <p:nvPicPr>
          <p:cNvPr id="1209594323" name="Рисунок 189579860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3969176" y="5966861"/>
            <a:ext cx="1703250" cy="621378"/>
          </a:xfrm>
          <a:prstGeom prst="rect">
            <a:avLst/>
          </a:prstGeom>
        </p:spPr>
      </p:pic>
      <p:pic>
        <p:nvPicPr>
          <p:cNvPr id="448846936" name="Рисунок 8">
            <a:hlinkClick r:id="rId18"/>
          </p:cNvPr>
          <p:cNvPicPr>
            <a:picLocks noChangeAspect="1"/>
          </p:cNvPicPr>
          <p:nvPr/>
        </p:nvPicPr>
        <p:blipFill>
          <a:blip r:embed="rId19"/>
          <a:srcRect l="2750" t="0" r="6441" b="0"/>
          <a:stretch/>
        </p:blipFill>
        <p:spPr bwMode="auto">
          <a:xfrm>
            <a:off x="7002256" y="6019288"/>
            <a:ext cx="1412407" cy="751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Минималистичная презентация о продажах</Template>
  <TotalTime>0</TotalTime>
  <Words>0</Words>
  <Application>Р7-Офис/2024.1.3.422</Application>
  <DocSecurity>0</DocSecurity>
  <PresentationFormat>Широкоэкранный</PresentationFormat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subject/>
  <dc:creator>Anton Yazovskikh</dc:creator>
  <cp:keywords/>
  <dc:description/>
  <dc:identifier/>
  <dc:language/>
  <cp:lastModifiedBy/>
  <cp:revision>161</cp:revision>
  <dcterms:created xsi:type="dcterms:W3CDTF">2023-03-07T09:44:22Z</dcterms:created>
  <dcterms:modified xsi:type="dcterms:W3CDTF">2024-04-10T01:59:30Z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