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esProps" Target="presProps.xml" /><Relationship Id="rId7" Type="http://schemas.openxmlformats.org/officeDocument/2006/relationships/tableStyles" Target="tableStyles.xml" /><Relationship Id="rId8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Click icon to add picture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Second level</a:t>
            </a:r>
            <a:endParaRPr/>
          </a:p>
          <a:p>
            <a:pPr lvl="2">
              <a:defRPr/>
            </a:pPr>
            <a:r>
              <a:rPr lang="ru-RU"/>
              <a:t>Third level</a:t>
            </a:r>
            <a:endParaRPr/>
          </a:p>
          <a:p>
            <a:pPr lvl="3">
              <a:defRPr/>
            </a:pPr>
            <a:r>
              <a:rPr lang="ru-RU"/>
              <a:t>Fourth level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erdc.ru/dzo/" TargetMode="External"/><Relationship Id="rId3" Type="http://schemas.openxmlformats.org/officeDocument/2006/relationships/hyperlink" Target="https://erdc.ru/contacts/" TargetMode="External"/><Relationship Id="rId4" Type="http://schemas.openxmlformats.org/officeDocument/2006/relationships/hyperlink" Target="https://applicationform.erdc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40250191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-942" y="-13737"/>
            <a:ext cx="12193885" cy="68466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52140543" name=""/>
          <p:cNvSpPr/>
          <p:nvPr/>
        </p:nvSpPr>
        <p:spPr bwMode="auto">
          <a:xfrm flipH="0" flipV="0">
            <a:off x="256960" y="316336"/>
            <a:ext cx="11680237" cy="6401159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marL="450000" marR="0" indent="0" algn="just">
              <a:lnSpc>
                <a:spcPct val="150000"/>
              </a:lnSpc>
              <a:defRPr/>
            </a:pPr>
            <a:r>
              <a:rPr sz="1200" b="1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СВОБОДНЫЙ ПОРТ ВЛАДИВОСТОК (СПВ)</a:t>
            </a: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— часть территории субъектов Российской Федерации на Дальнем Востоке, на которой установлен особый правовой режим осуществления предпринимательской деятельности</a:t>
            </a:r>
            <a:endParaRPr sz="1200" b="0" i="0" u="none">
              <a:solidFill>
                <a:srgbClr val="333333"/>
              </a:solidFill>
              <a:latin typeface="Arial"/>
              <a:ea typeface="Arial"/>
              <a:cs typeface="Arial"/>
            </a:endParaRPr>
          </a:p>
          <a:p>
            <a:pPr marL="450000" marR="0" indent="0" algn="just">
              <a:lnSpc>
                <a:spcPct val="150000"/>
              </a:lnSpc>
              <a:defRPr/>
            </a:pP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Режим Свободного порта действует в 22 муниципальных образованиях в 5 регионах Дальнего Востока России: Приморский край (Артемовский ГО, Владивостокский ГО, Большой Камень ГО, Лазовский МР, Находкинский ГО, Партизанский ГО, Спасск-Дальний ГО, Уссурийский ГО, Надеждинский МР, Шкотовский МР, Октябрьский МР, Ольгинский МР, Партизанский МР, Пограничный МР, Хасанский МР, Ханкайский МР), Хабаровский край , Камчатский край (Петропавловск-Камчатский ГО), Сахалинская область (Корсаковский ГО, Углегорский ГО), Чукотский автономный округ (Певек ГО)</a:t>
            </a:r>
            <a:b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</a:br>
            <a:b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</a:br>
            <a:r>
              <a:rPr sz="1200" b="1" i="0" u="none">
                <a:solidFill>
                  <a:srgbClr val="212529"/>
                </a:solidFill>
                <a:latin typeface="Arial"/>
                <a:ea typeface="Arial"/>
                <a:cs typeface="Arial"/>
              </a:rPr>
              <a:t>ЛЬГОТЫ ПО НАЛОГАМ И СТРАХОВЫМ ВЗНОСАМ</a:t>
            </a:r>
            <a:endParaRPr/>
          </a:p>
          <a:p>
            <a:pPr marL="720000" marR="0" indent="-180000">
              <a:lnSpc>
                <a:spcPct val="150000"/>
              </a:lnSpc>
              <a:buFont typeface="Arial"/>
              <a:buChar char="•"/>
              <a:defRPr/>
            </a:pPr>
            <a:r>
              <a:rPr sz="1200" b="1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0% налог на прибыль.</a:t>
            </a: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В течение 5 лет с момента получения первой прибыли, последующие годы 5 лет 12%</a:t>
            </a:r>
            <a:endParaRPr/>
          </a:p>
          <a:p>
            <a:pPr marL="720000" marR="0" indent="-180000">
              <a:lnSpc>
                <a:spcPct val="150000"/>
              </a:lnSpc>
              <a:buFont typeface="Arial"/>
              <a:buChar char="•"/>
              <a:defRPr/>
            </a:pPr>
            <a:r>
              <a:rPr sz="1200" b="1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0% налог на землю.</a:t>
            </a: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В течении 3-5 лет</a:t>
            </a:r>
            <a:endParaRPr/>
          </a:p>
          <a:p>
            <a:pPr marL="720000" marR="0" indent="-180000">
              <a:lnSpc>
                <a:spcPct val="150000"/>
              </a:lnSpc>
              <a:buFont typeface="Arial"/>
              <a:buChar char="•"/>
              <a:defRPr/>
            </a:pPr>
            <a:r>
              <a:rPr sz="1200" b="1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0% налог на имущество.</a:t>
            </a: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В течение 5 лет, последующие 5 лет 0,5-2,2%</a:t>
            </a:r>
            <a:endParaRPr/>
          </a:p>
          <a:p>
            <a:pPr marL="720000" marR="0" indent="-180000">
              <a:lnSpc>
                <a:spcPct val="150000"/>
              </a:lnSpc>
              <a:buFont typeface="Arial"/>
              <a:buChar char="•"/>
              <a:defRPr/>
            </a:pPr>
            <a:r>
              <a:rPr sz="1200" b="1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0% таможенные пошлины и таможенный НДС</a:t>
            </a: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при применении процедуры свободной таможенной зоны</a:t>
            </a:r>
            <a:endParaRPr/>
          </a:p>
          <a:p>
            <a:pPr marL="720000" marR="0" indent="-180000">
              <a:lnSpc>
                <a:spcPct val="150000"/>
              </a:lnSpc>
              <a:buFont typeface="Arial"/>
              <a:buChar char="•"/>
              <a:defRPr/>
            </a:pPr>
            <a:r>
              <a:rPr sz="1200" b="1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7,6 % сниженный размер страховых взносов</a:t>
            </a: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на 10 лет</a:t>
            </a:r>
            <a:endParaRPr/>
          </a:p>
          <a:p>
            <a:pPr>
              <a:lnSpc>
                <a:spcPct val="150000"/>
              </a:lnSpc>
              <a:defRPr/>
            </a:pPr>
            <a:endParaRPr sz="1200"/>
          </a:p>
          <a:p>
            <a:pPr marL="450000" marR="0" indent="0">
              <a:lnSpc>
                <a:spcPct val="150000"/>
              </a:lnSpc>
              <a:defRPr/>
            </a:pPr>
            <a:r>
              <a:rPr sz="1200" b="1" i="0" u="none">
                <a:solidFill>
                  <a:srgbClr val="212529"/>
                </a:solidFill>
                <a:latin typeface="Arial"/>
                <a:ea typeface="Arial"/>
                <a:cs typeface="Arial"/>
              </a:rPr>
              <a:t>АДМИНИСТРАТИВНЫЕ ПРЕФЕРЕНЦИИ</a:t>
            </a:r>
            <a:endParaRPr/>
          </a:p>
          <a:p>
            <a:pPr marL="720000" marR="0" indent="-180000">
              <a:lnSpc>
                <a:spcPct val="150000"/>
              </a:lnSpc>
              <a:buFont typeface="Arial"/>
              <a:buChar char="•"/>
              <a:defRPr/>
            </a:pP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Режим «единого окна» для инвестора</a:t>
            </a:r>
            <a:endParaRPr/>
          </a:p>
          <a:p>
            <a:pPr marL="720000" marR="0" indent="-180000">
              <a:lnSpc>
                <a:spcPct val="150000"/>
              </a:lnSpc>
              <a:buFont typeface="Arial"/>
              <a:buChar char="•"/>
              <a:defRPr/>
            </a:pP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Возможность применения процедуры свободной таможенной зоны (СТЗ)</a:t>
            </a:r>
            <a:endParaRPr/>
          </a:p>
          <a:p>
            <a:pPr marL="720000" marR="0" indent="-180000">
              <a:lnSpc>
                <a:spcPct val="150000"/>
              </a:lnSpc>
              <a:buFont typeface="Arial"/>
              <a:buChar char="•"/>
              <a:defRPr/>
            </a:pP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Право управляющей компании на защиту резидента в суде</a:t>
            </a:r>
            <a:endParaRPr/>
          </a:p>
          <a:p>
            <a:pPr marL="720000" marR="0" indent="-180000">
              <a:lnSpc>
                <a:spcPct val="150000"/>
              </a:lnSpc>
              <a:buFont typeface="Arial"/>
              <a:buChar char="•"/>
              <a:defRPr/>
            </a:pP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Привлечение иностранной рабочей силы без учета квот</a:t>
            </a:r>
            <a:endParaRPr/>
          </a:p>
          <a:p>
            <a:pPr marL="720000" marR="0" indent="-180000">
              <a:lnSpc>
                <a:spcPct val="150000"/>
              </a:lnSpc>
              <a:buFont typeface="Arial"/>
              <a:buChar char="•"/>
              <a:defRPr/>
            </a:pP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Маркетинговая поддержка деловой репутации и товаров/услуг резидентов, предоставление права использования товарного знака «Сделано в ТОР и СПВ Дальний Восток»</a:t>
            </a:r>
            <a:endParaRPr/>
          </a:p>
          <a:p>
            <a:pPr marL="720000" marR="0" indent="-180000">
              <a:lnSpc>
                <a:spcPct val="150000"/>
              </a:lnSpc>
              <a:buFont typeface="Arial"/>
              <a:buChar char="•"/>
              <a:defRPr/>
            </a:pP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Помощь в поиске финансирования и инвестора</a:t>
            </a:r>
            <a:endParaRPr/>
          </a:p>
          <a:p>
            <a:pPr marL="720000" marR="0" indent="-180000">
              <a:lnSpc>
                <a:spcPct val="150000"/>
              </a:lnSpc>
              <a:buFont typeface="Arial"/>
              <a:buChar char="•"/>
              <a:defRPr/>
            </a:pP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Помощь по вопросам подготовки пакета документов и формирования бизнес-плана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63597357" name=""/>
          <p:cNvSpPr/>
          <p:nvPr/>
        </p:nvSpPr>
        <p:spPr bwMode="auto">
          <a:xfrm flipH="0" flipV="0">
            <a:off x="143390" y="411120"/>
            <a:ext cx="11794126" cy="5715359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marL="450000" marR="0" indent="0">
              <a:lnSpc>
                <a:spcPct val="150000"/>
              </a:lnSpc>
              <a:defRPr/>
            </a:pPr>
            <a:r>
              <a:rPr lang="ru-RU" sz="1200" b="1" i="0" u="none" strike="noStrike" cap="none" spc="0">
                <a:solidFill>
                  <a:srgbClr val="212529"/>
                </a:solidFill>
                <a:latin typeface="Arial"/>
                <a:ea typeface="Arial"/>
                <a:cs typeface="Arial"/>
              </a:rPr>
              <a:t>ТРЕБОВАНИЯ К ИНВЕСТОРУ</a:t>
            </a:r>
            <a:endParaRPr sz="1200"/>
          </a:p>
          <a:p>
            <a:pPr marL="630000" marR="0" indent="-180000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rgbClr val="333333"/>
                </a:solidFill>
                <a:latin typeface="Arial"/>
                <a:ea typeface="Arial"/>
                <a:cs typeface="Arial"/>
              </a:rPr>
              <a:t>Регистрация ЮЛ или ИП осуществлена на территории СПВ</a:t>
            </a:r>
            <a:endParaRPr sz="1200"/>
          </a:p>
          <a:p>
            <a:pPr marL="630000" marR="0" indent="-180000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rgbClr val="333333"/>
                </a:solidFill>
                <a:latin typeface="Arial"/>
                <a:ea typeface="Arial"/>
                <a:cs typeface="Arial"/>
              </a:rPr>
              <a:t>Реализация проекта на территории СПВ</a:t>
            </a:r>
            <a:endParaRPr sz="1200"/>
          </a:p>
          <a:p>
            <a:pPr marL="630000" marR="0" indent="-180000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rgbClr val="333333"/>
                </a:solidFill>
                <a:latin typeface="Arial"/>
                <a:ea typeface="Arial"/>
                <a:cs typeface="Arial"/>
              </a:rPr>
              <a:t>Объем капитальных вложений не менее 500 тыс. руб. (инвестиции в первые 3 года)</a:t>
            </a:r>
            <a:endParaRPr sz="1200"/>
          </a:p>
          <a:p>
            <a:pPr marL="630000" marR="0" indent="-180000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rgbClr val="333333"/>
                </a:solidFill>
                <a:latin typeface="Arial"/>
                <a:ea typeface="Arial"/>
                <a:cs typeface="Arial"/>
              </a:rPr>
              <a:t>Новые виды предпринимательской деятельности, </a:t>
            </a:r>
            <a:r>
              <a:rPr lang="ru-RU" sz="1200" b="0" i="0" u="none" strike="noStrike" cap="none" spc="0">
                <a:solidFill>
                  <a:srgbClr val="333333"/>
                </a:solidFill>
                <a:latin typeface="Arial"/>
                <a:ea typeface="Arial"/>
                <a:cs typeface="Arial"/>
              </a:rPr>
              <a:t>либо инвестиционный проект является новым</a:t>
            </a:r>
            <a:endParaRPr sz="1200"/>
          </a:p>
          <a:p>
            <a:pPr marL="630000" marR="0" indent="-180000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rgbClr val="333333"/>
                </a:solidFill>
                <a:latin typeface="Arial"/>
                <a:ea typeface="Arial"/>
                <a:cs typeface="Arial"/>
              </a:rPr>
              <a:t>Осуществление не запрещенных видов </a:t>
            </a:r>
            <a:r>
              <a:rPr lang="ru-RU" sz="1200" b="0" i="0" u="none" strike="noStrike" cap="none" spc="0">
                <a:solidFill>
                  <a:srgbClr val="333333"/>
                </a:solidFill>
                <a:latin typeface="Arial"/>
                <a:ea typeface="Arial"/>
                <a:cs typeface="Arial"/>
              </a:rPr>
              <a:t>предпринимательской деятельности</a:t>
            </a:r>
            <a:endParaRPr sz="1200"/>
          </a:p>
          <a:p>
            <a:pPr marL="0" marR="0" indent="450000">
              <a:lnSpc>
                <a:spcPct val="150000"/>
              </a:lnSpc>
              <a:defRPr/>
            </a:pPr>
            <a:endParaRPr sz="1200" b="1" i="0" u="none">
              <a:solidFill>
                <a:srgbClr val="212529"/>
              </a:solidFill>
              <a:latin typeface="Arial"/>
              <a:ea typeface="Arial"/>
              <a:cs typeface="Arial"/>
            </a:endParaRPr>
          </a:p>
          <a:p>
            <a:pPr marL="0" marR="0" indent="450000">
              <a:lnSpc>
                <a:spcPct val="150000"/>
              </a:lnSpc>
              <a:defRPr/>
            </a:pPr>
            <a:r>
              <a:rPr sz="1200" b="1" i="0" u="none">
                <a:solidFill>
                  <a:srgbClr val="212529"/>
                </a:solidFill>
                <a:latin typeface="Arial"/>
                <a:ea typeface="Arial"/>
                <a:cs typeface="Arial"/>
              </a:rPr>
              <a:t>ПОРЯДОК ПОЛУЧЕНИЯ СТАТУСА РЕЗИДЕНТА СВОБОДНОГО ПОРТА</a:t>
            </a:r>
            <a:endParaRPr sz="1200" b="1" i="0" u="none">
              <a:solidFill>
                <a:srgbClr val="212529"/>
              </a:solidFill>
              <a:latin typeface="Arial"/>
              <a:ea typeface="Arial"/>
              <a:cs typeface="Arial"/>
            </a:endParaRPr>
          </a:p>
          <a:p>
            <a:pPr marL="630000" marR="0" indent="-180000">
              <a:lnSpc>
                <a:spcPct val="150000"/>
              </a:lnSpc>
              <a:defRPr/>
            </a:pP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1. Проработка и упаковка проекта с КРДВ/дочерней компанией в регионе</a:t>
            </a:r>
            <a:endParaRPr/>
          </a:p>
          <a:p>
            <a:pPr marL="630000" marR="0" indent="-180000">
              <a:lnSpc>
                <a:spcPct val="150000"/>
              </a:lnSpc>
              <a:defRPr/>
            </a:pP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2. Подача заявки и документов:</a:t>
            </a:r>
            <a:endParaRPr/>
          </a:p>
          <a:p>
            <a:pPr marL="667793" marR="0" indent="-217793">
              <a:lnSpc>
                <a:spcPct val="150000"/>
              </a:lnSpc>
              <a:buFont typeface="Arial"/>
              <a:buChar char="•"/>
              <a:defRPr/>
            </a:pP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Направление бумажной и электронной версии заявки и документов в дочернюю орг</a:t>
            </a:r>
            <a:r>
              <a:rPr sz="1200" b="0" i="0" u="none">
                <a:solidFill>
                  <a:srgbClr val="212529"/>
                </a:solidFill>
                <a:latin typeface="Arial"/>
                <a:ea typeface="Arial"/>
                <a:cs typeface="Arial"/>
              </a:rPr>
              <a:t>анизацию АО «КРДВ» в </a:t>
            </a:r>
            <a:r>
              <a:rPr sz="1200" b="0" i="0" u="none">
                <a:solidFill>
                  <a:srgbClr val="212529"/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0" i="0" u="none">
                <a:solidFill>
                  <a:srgbClr val="212529"/>
                </a:solidFill>
                <a:latin typeface="Arial"/>
                <a:ea typeface="Arial"/>
                <a:cs typeface="Arial"/>
              </a:rPr>
              <a:t>(</a:t>
            </a:r>
            <a:r>
              <a:rPr sz="1200" u="sng">
                <a:solidFill>
                  <a:schemeClr val="hlink"/>
                </a:solidFill>
                <a:hlinkClick r:id="rId2" tooltip="https://erdc.ru/dzo/"/>
              </a:rPr>
              <a:t>https://erdc.ru/dzo/</a:t>
            </a:r>
            <a:r>
              <a:rPr sz="1200" b="0" i="0" u="none">
                <a:solidFill>
                  <a:srgbClr val="212529"/>
                </a:solidFill>
                <a:latin typeface="Arial"/>
                <a:ea typeface="Arial"/>
                <a:cs typeface="Arial"/>
              </a:rPr>
              <a:t>)</a:t>
            </a:r>
            <a:endParaRPr/>
          </a:p>
          <a:p>
            <a:pPr marL="667793" marR="0" indent="-217793">
              <a:lnSpc>
                <a:spcPct val="150000"/>
              </a:lnSpc>
              <a:buFont typeface="Arial"/>
              <a:buChar char="•"/>
              <a:defRPr/>
            </a:pPr>
            <a:r>
              <a:rPr sz="1200" b="0" i="0" u="none">
                <a:solidFill>
                  <a:srgbClr val="212529"/>
                </a:solidFill>
                <a:latin typeface="Arial"/>
                <a:ea typeface="Arial"/>
                <a:cs typeface="Arial"/>
              </a:rPr>
              <a:t>Направление бумажной и электронной версии заявки и документов напрямую в </a:t>
            </a:r>
            <a:r>
              <a:rPr sz="1200" b="0" i="0" u="none">
                <a:solidFill>
                  <a:srgbClr val="212529"/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0" i="0" u="none">
                <a:solidFill>
                  <a:srgbClr val="212529"/>
                </a:solidFill>
                <a:latin typeface="Arial"/>
                <a:ea typeface="Arial"/>
                <a:cs typeface="Arial"/>
              </a:rPr>
              <a:t>(</a:t>
            </a:r>
            <a:r>
              <a:rPr sz="1200" u="sng">
                <a:solidFill>
                  <a:schemeClr val="hlink"/>
                </a:solidFill>
                <a:hlinkClick r:id="rId3" tooltip="https://erdc.ru/contacts/"/>
              </a:rPr>
              <a:t>https://erdc.ru/contacts/</a:t>
            </a:r>
            <a:r>
              <a:rPr sz="1200" b="0" i="0" u="none">
                <a:solidFill>
                  <a:srgbClr val="212529"/>
                </a:solidFill>
                <a:latin typeface="Arial"/>
                <a:ea typeface="Arial"/>
                <a:cs typeface="Arial"/>
              </a:rPr>
              <a:t>)</a:t>
            </a:r>
            <a:endParaRPr/>
          </a:p>
          <a:p>
            <a:pPr marL="667793" marR="0" indent="-217793">
              <a:lnSpc>
                <a:spcPct val="150000"/>
              </a:lnSpc>
              <a:buFont typeface="Arial"/>
              <a:buChar char="•"/>
              <a:defRPr/>
            </a:pPr>
            <a:r>
              <a:rPr sz="1200" b="0" i="0" u="none">
                <a:solidFill>
                  <a:srgbClr val="212529"/>
                </a:solidFill>
                <a:latin typeface="Arial"/>
                <a:ea typeface="Arial"/>
                <a:cs typeface="Arial"/>
              </a:rPr>
              <a:t>С помощью </a:t>
            </a:r>
            <a:r>
              <a:rPr sz="1200" u="sng">
                <a:solidFill>
                  <a:schemeClr val="hlink"/>
                </a:solidFill>
                <a:hlinkClick r:id="rId4" tooltip="https://applicationform.erdc.ru/"/>
              </a:rPr>
              <a:t>on-line сервиса на сайте www.erdc.ru</a:t>
            </a:r>
            <a:endParaRPr sz="1200"/>
          </a:p>
          <a:p>
            <a:pPr marL="630000" marR="0" indent="-180000">
              <a:lnSpc>
                <a:spcPct val="150000"/>
              </a:lnSpc>
              <a:defRPr/>
            </a:pP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3. Заключение соглашения и включение в реестр резидентов</a:t>
            </a:r>
            <a:b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</a:br>
            <a:endParaRPr/>
          </a:p>
          <a:p>
            <a:pPr marL="450000" marR="1418655" indent="0" algn="just">
              <a:lnSpc>
                <a:spcPct val="150000"/>
              </a:lnSpc>
              <a:defRPr/>
            </a:pPr>
            <a:r>
              <a:rPr sz="1200" b="1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По состоянию на 01 января 2024 года</a:t>
            </a: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 на территории Уссурийского городского округа реализуют инвестиционные проекты </a:t>
            </a:r>
            <a:r>
              <a:rPr sz="1200" b="1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127 резидентов свободного порта Владивосток</a:t>
            </a: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, с общим объемом заявленных инвестиций </a:t>
            </a:r>
            <a:r>
              <a:rPr sz="1200" b="1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44,1 млрд. рублей</a:t>
            </a: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 и количеством создаваемых рабочих мест более </a:t>
            </a:r>
            <a:r>
              <a:rPr sz="1200" b="1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7 тысяч.</a:t>
            </a:r>
            <a:endParaRPr sz="1200" b="1" i="0" u="none">
              <a:solidFill>
                <a:srgbClr val="333333"/>
              </a:solidFill>
              <a:latin typeface="Arial"/>
              <a:ea typeface="Arial"/>
              <a:cs typeface="Arial"/>
            </a:endParaRPr>
          </a:p>
          <a:p>
            <a:pPr marL="450000" marR="1421175" indent="0" algn="just">
              <a:lnSpc>
                <a:spcPct val="150000"/>
              </a:lnSpc>
              <a:defRPr/>
            </a:pP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В Уссурийском городском округе реализовано </a:t>
            </a:r>
            <a:r>
              <a:rPr sz="1200" b="1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42</a:t>
            </a: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 инвестиционных проекта, в развитие территории вложено </a:t>
            </a:r>
            <a:r>
              <a:rPr sz="1200" b="1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7,3 млрд. рублей</a:t>
            </a:r>
            <a:r>
              <a:rPr sz="12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 инвестиций, создано </a:t>
            </a:r>
            <a:r>
              <a:rPr sz="1200" b="1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2839 рабочих мест</a:t>
            </a:r>
            <a:r>
              <a:rPr sz="1200" b="1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Pages>0</Pages>
  <Words>0</Words>
  <Characters>0</Characters>
  <CharactersWithSpaces>0</CharactersWithSpaces>
  <Application>Р7-Офис/2024.1.3.422</Application>
  <DocSecurity>0</DocSecurity>
  <PresentationFormat>Widescreen</PresentationFormat>
  <Lines>0</Lines>
  <Paragraphs>0</Paragraphs>
  <Slides>3</Slides>
  <Notes>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 1</vt:lpstr>
      <vt:lpstr>Slide 1</vt:lpstr>
      <vt:lpstr>Slide 2</vt:lpstr>
      <vt:lpstr>Slide 3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6</cp:revision>
  <dcterms:created xsi:type="dcterms:W3CDTF">2012-12-03T06:56:55Z</dcterms:created>
  <dcterms:modified xsi:type="dcterms:W3CDTF">2024-04-19T01:55:45Z</dcterms:modified>
  <cp:category/>
  <cp:contentStatus/>
  <cp:version/>
</cp:coreProperties>
</file>